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23" r:id="rId2"/>
    <p:sldId id="631" r:id="rId3"/>
    <p:sldId id="630" r:id="rId4"/>
    <p:sldId id="503" r:id="rId5"/>
    <p:sldId id="505" r:id="rId6"/>
    <p:sldId id="507" r:id="rId7"/>
    <p:sldId id="307" r:id="rId8"/>
    <p:sldId id="311" r:id="rId9"/>
    <p:sldId id="312" r:id="rId10"/>
    <p:sldId id="627" r:id="rId11"/>
    <p:sldId id="331" r:id="rId12"/>
    <p:sldId id="351" r:id="rId13"/>
    <p:sldId id="354" r:id="rId14"/>
    <p:sldId id="433" r:id="rId15"/>
    <p:sldId id="292" r:id="rId16"/>
    <p:sldId id="293" r:id="rId17"/>
    <p:sldId id="632" r:id="rId18"/>
    <p:sldId id="628" r:id="rId19"/>
    <p:sldId id="633" r:id="rId20"/>
    <p:sldId id="626" r:id="rId21"/>
    <p:sldId id="520" r:id="rId22"/>
    <p:sldId id="510" r:id="rId23"/>
    <p:sldId id="512" r:id="rId24"/>
    <p:sldId id="514" r:id="rId25"/>
    <p:sldId id="302" r:id="rId26"/>
    <p:sldId id="386" r:id="rId27"/>
  </p:sldIdLst>
  <p:sldSz cx="12192000" cy="6858000"/>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65"/>
    <a:srgbClr val="000086"/>
    <a:srgbClr val="0000CC"/>
    <a:srgbClr val="0033CC"/>
    <a:srgbClr val="FF0066"/>
    <a:srgbClr val="66FFFF"/>
    <a:srgbClr val="000048"/>
    <a:srgbClr val="CC00CC"/>
    <a:srgbClr val="FF33CC"/>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4660"/>
  </p:normalViewPr>
  <p:slideViewPr>
    <p:cSldViewPr>
      <p:cViewPr>
        <p:scale>
          <a:sx n="75" d="100"/>
          <a:sy n="75" d="100"/>
        </p:scale>
        <p:origin x="-492" y="12"/>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0E107-9211-4598-8FD0-66C2FFC61EC7}" type="datetimeFigureOut">
              <a:rPr lang="es-AR" smtClean="0"/>
              <a:t>06/07/2020</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447D29-A90C-4242-98E5-28F10E36FCD9}" type="slidenum">
              <a:rPr lang="es-AR" smtClean="0"/>
              <a:t>‹Nº›</a:t>
            </a:fld>
            <a:endParaRPr lang="es-AR"/>
          </a:p>
        </p:txBody>
      </p:sp>
    </p:spTree>
    <p:extLst>
      <p:ext uri="{BB962C8B-B14F-4D97-AF65-F5344CB8AC3E}">
        <p14:creationId xmlns:p14="http://schemas.microsoft.com/office/powerpoint/2010/main" val="1778446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688AD3F-04F2-4057-A3DC-926C7D54E0CE}" type="slidenum">
              <a:rPr lang="es-ES"/>
              <a:pPr>
                <a:defRPr/>
              </a:pPr>
              <a:t>‹Nº›</a:t>
            </a:fld>
            <a:endParaRPr lang="es-ES"/>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1A4760E-4761-417E-83E7-62FF5D41D101}" type="slidenum">
              <a:rPr lang="es-ES"/>
              <a:pPr>
                <a:defRPr/>
              </a:pPr>
              <a:t>‹Nº›</a:t>
            </a:fld>
            <a:endParaRPr lang="es-ES"/>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C2E9298B-D15B-4E7F-90D8-9284EA4B6B97}" type="slidenum">
              <a:rPr lang="es-ES"/>
              <a:pPr>
                <a:defRPr/>
              </a:pPr>
              <a:t>‹Nº›</a:t>
            </a:fld>
            <a:endParaRPr lang="es-E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D64420B2-5A06-4D2A-950B-0BE55E6CE140}" type="slidenum">
              <a:rPr lang="es-ES"/>
              <a:pPr>
                <a:defRPr/>
              </a:pPr>
              <a:t>‹Nº›</a:t>
            </a:fld>
            <a:endParaRPr lang="es-E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7D3C9C7D-AD5A-41E0-AA4E-6D261276165F}" type="slidenum">
              <a:rPr lang="es-ES"/>
              <a:pPr>
                <a:defRPr/>
              </a:pPr>
              <a:t>‹Nº›</a:t>
            </a:fld>
            <a:endParaRPr lang="es-E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A19D2FE1-B1A8-42DD-B3AA-FDFB3EAE4601}" type="slidenum">
              <a:rPr lang="es-ES"/>
              <a:pPr>
                <a:defRPr/>
              </a:pPr>
              <a:t>‹Nº›</a:t>
            </a:fld>
            <a:endParaRPr lang="es-E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B5C0717E-FD10-4423-B2B3-99316B8C99D7}" type="slidenum">
              <a:rPr lang="es-ES"/>
              <a:pPr>
                <a:defRPr/>
              </a:pPr>
              <a:t>‹Nº›</a:t>
            </a:fld>
            <a:endParaRPr lang="es-E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69ABC86-8695-4AEE-93DC-4E5651397E16}" type="slidenum">
              <a:rPr lang="es-ES"/>
              <a:pPr>
                <a:defRPr/>
              </a:pPr>
              <a:t>‹Nº›</a:t>
            </a:fld>
            <a:endParaRPr lang="es-E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DC21DE6-0D26-464B-ACB4-D158F7D1E699}" type="slidenum">
              <a:rPr lang="es-ES"/>
              <a:pPr>
                <a:defRPr/>
              </a:pPr>
              <a:t>‹Nº›</a:t>
            </a:fld>
            <a:endParaRPr lang="es-ES"/>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C648F32-9A27-4BCE-AD0A-8C4DE09F5525}" type="slidenum">
              <a:rPr lang="es-ES"/>
              <a:pPr>
                <a:defRPr/>
              </a:pPr>
              <a:t>‹Nº›</a:t>
            </a:fld>
            <a:endParaRPr lang="es-E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B7F5564-4065-4A23-9B1E-5E5754AE8700}" type="slidenum">
              <a:rPr lang="es-ES"/>
              <a:pPr>
                <a:defRPr/>
              </a:pPr>
              <a:t>‹Nº›</a:t>
            </a:fld>
            <a:endParaRPr lang="es-ES"/>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endParaRPr lang="es-AR"/>
          </a:p>
        </p:txBody>
      </p:sp>
      <p:sp>
        <p:nvSpPr>
          <p:cNvPr id="3" name="2 Marcador de tabla"/>
          <p:cNvSpPr>
            <a:spLocks noGrp="1"/>
          </p:cNvSpPr>
          <p:nvPr>
            <p:ph type="tbl" idx="1"/>
          </p:nvPr>
        </p:nvSpPr>
        <p:spPr>
          <a:xfrm>
            <a:off x="609600" y="1600201"/>
            <a:ext cx="10972800" cy="4525963"/>
          </a:xfrm>
        </p:spPr>
        <p:txBody>
          <a:bodyPr/>
          <a:lstStyle/>
          <a:p>
            <a:pPr lvl="0"/>
            <a:endParaRPr lang="es-AR" noProof="0"/>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7E3132F-320E-4A12-B125-902BD6DD6CA4}" type="slidenum">
              <a:rPr lang="es-ES"/>
              <a:pPr>
                <a:defRPr/>
              </a:pPr>
              <a:t>‹Nº›</a:t>
            </a:fld>
            <a:endParaRPr lang="es-E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3075"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C6FF8B4-8333-40E2-A9B9-CDE9CDF05527}"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dir="r"/>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639E2438-205F-4D94-9181-CA7F3ABC9AF4}"/>
              </a:ext>
            </a:extLst>
          </p:cNvPr>
          <p:cNvSpPr/>
          <p:nvPr/>
        </p:nvSpPr>
        <p:spPr>
          <a:xfrm>
            <a:off x="335360" y="173706"/>
            <a:ext cx="11185920" cy="1323439"/>
          </a:xfrm>
          <a:prstGeom prst="rect">
            <a:avLst/>
          </a:prstGeom>
        </p:spPr>
        <p:txBody>
          <a:bodyPr wrap="square">
            <a:spAutoFit/>
          </a:bodyPr>
          <a:lstStyle/>
          <a:p>
            <a:pPr algn="ctr"/>
            <a:r>
              <a:rPr lang="es-ES" sz="4000" dirty="0">
                <a:latin typeface="Calibri" panose="020F0502020204030204" pitchFamily="34" charset="0"/>
                <a:cs typeface="Calibri" panose="020F0502020204030204" pitchFamily="34" charset="0"/>
              </a:rPr>
              <a:t>El aporte del conocimiento científico en el proceso Salud-Enfermedad-Atención</a:t>
            </a:r>
          </a:p>
        </p:txBody>
      </p:sp>
      <p:pic>
        <p:nvPicPr>
          <p:cNvPr id="4" name="6 Imagen">
            <a:extLst>
              <a:ext uri="{FF2B5EF4-FFF2-40B4-BE49-F238E27FC236}">
                <a16:creationId xmlns:a16="http://schemas.microsoft.com/office/drawing/2014/main" xmlns="" id="{EF5D7F78-D5CB-4507-9121-228237A4A426}"/>
              </a:ext>
            </a:extLst>
          </p:cNvPr>
          <p:cNvPicPr/>
          <p:nvPr/>
        </p:nvPicPr>
        <p:blipFill>
          <a:blip r:embed="rId2" cstate="print">
            <a:extLst>
              <a:ext uri="{28A0092B-C50C-407E-A947-70E740481C1C}">
                <a14:useLocalDpi xmlns:a14="http://schemas.microsoft.com/office/drawing/2010/main" val="0"/>
              </a:ext>
            </a:extLst>
          </a:blip>
          <a:srcRect l="10202" r="6937"/>
          <a:stretch>
            <a:fillRect/>
          </a:stretch>
        </p:blipFill>
        <p:spPr bwMode="auto">
          <a:xfrm>
            <a:off x="2952510" y="3185754"/>
            <a:ext cx="2975810" cy="1929743"/>
          </a:xfrm>
          <a:prstGeom prst="rect">
            <a:avLst/>
          </a:prstGeom>
          <a:noFill/>
          <a:ln>
            <a:noFill/>
          </a:ln>
        </p:spPr>
      </p:pic>
      <p:sp>
        <p:nvSpPr>
          <p:cNvPr id="5" name="CuadroTexto 4">
            <a:extLst>
              <a:ext uri="{FF2B5EF4-FFF2-40B4-BE49-F238E27FC236}">
                <a16:creationId xmlns:a16="http://schemas.microsoft.com/office/drawing/2014/main" xmlns="" id="{F6BDA42C-A622-4476-90C5-8CD9700510A5}"/>
              </a:ext>
            </a:extLst>
          </p:cNvPr>
          <p:cNvSpPr txBox="1"/>
          <p:nvPr/>
        </p:nvSpPr>
        <p:spPr>
          <a:xfrm>
            <a:off x="3143672" y="2708920"/>
            <a:ext cx="2448272" cy="461665"/>
          </a:xfrm>
          <a:prstGeom prst="rect">
            <a:avLst/>
          </a:prstGeom>
          <a:noFill/>
        </p:spPr>
        <p:txBody>
          <a:bodyPr wrap="square" rtlCol="0">
            <a:spAutoFit/>
          </a:bodyPr>
          <a:lstStyle/>
          <a:p>
            <a:r>
              <a:rPr lang="es-AR" sz="2400" dirty="0"/>
              <a:t>Oscar Bottasso</a:t>
            </a:r>
          </a:p>
        </p:txBody>
      </p:sp>
      <p:pic>
        <p:nvPicPr>
          <p:cNvPr id="6" name="Picture 2" descr="Pablo Picasso. The Tragedy.">
            <a:extLst>
              <a:ext uri="{FF2B5EF4-FFF2-40B4-BE49-F238E27FC236}">
                <a16:creationId xmlns:a16="http://schemas.microsoft.com/office/drawing/2014/main" xmlns="" id="{75D42399-0376-4F78-A173-0474F6A00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217" y="1897259"/>
            <a:ext cx="2952328" cy="4506734"/>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xmlns="" id="{37EC4488-2B88-4914-A5DA-4ED6F60452F4}"/>
              </a:ext>
            </a:extLst>
          </p:cNvPr>
          <p:cNvSpPr/>
          <p:nvPr/>
        </p:nvSpPr>
        <p:spPr>
          <a:xfrm>
            <a:off x="6538748" y="6432698"/>
            <a:ext cx="5455211" cy="338554"/>
          </a:xfrm>
          <a:prstGeom prst="rect">
            <a:avLst/>
          </a:prstGeom>
        </p:spPr>
        <p:txBody>
          <a:bodyPr wrap="none">
            <a:spAutoFit/>
          </a:bodyPr>
          <a:lstStyle/>
          <a:p>
            <a:r>
              <a:rPr lang="es-AR" sz="1600" dirty="0"/>
              <a:t>https://www.freeart.com/gallery/p/picasso/picasso179.html</a:t>
            </a:r>
          </a:p>
        </p:txBody>
      </p:sp>
    </p:spTree>
    <p:extLst>
      <p:ext uri="{BB962C8B-B14F-4D97-AF65-F5344CB8AC3E}">
        <p14:creationId xmlns:p14="http://schemas.microsoft.com/office/powerpoint/2010/main" val="246772146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34B4520-DF25-4FB0-BBDB-A922A78C08A2}"/>
              </a:ext>
            </a:extLst>
          </p:cNvPr>
          <p:cNvSpPr>
            <a:spLocks noGrp="1"/>
          </p:cNvSpPr>
          <p:nvPr>
            <p:ph type="title"/>
          </p:nvPr>
        </p:nvSpPr>
        <p:spPr>
          <a:xfrm>
            <a:off x="609600" y="116632"/>
            <a:ext cx="10972800" cy="648072"/>
          </a:xfrm>
        </p:spPr>
        <p:txBody>
          <a:bodyPr/>
          <a:lstStyle/>
          <a:p>
            <a:r>
              <a:rPr lang="es-AR" dirty="0"/>
              <a:t>Salud</a:t>
            </a:r>
          </a:p>
        </p:txBody>
      </p:sp>
      <p:sp>
        <p:nvSpPr>
          <p:cNvPr id="3" name="Marcador de contenido 2">
            <a:extLst>
              <a:ext uri="{FF2B5EF4-FFF2-40B4-BE49-F238E27FC236}">
                <a16:creationId xmlns:a16="http://schemas.microsoft.com/office/drawing/2014/main" xmlns="" id="{72797318-82F9-4C68-89A5-6D125A6E11A2}"/>
              </a:ext>
            </a:extLst>
          </p:cNvPr>
          <p:cNvSpPr>
            <a:spLocks noGrp="1"/>
          </p:cNvSpPr>
          <p:nvPr>
            <p:ph idx="1"/>
          </p:nvPr>
        </p:nvSpPr>
        <p:spPr>
          <a:xfrm>
            <a:off x="119336" y="995338"/>
            <a:ext cx="11953328" cy="4953942"/>
          </a:xfrm>
        </p:spPr>
        <p:txBody>
          <a:bodyPr/>
          <a:lstStyle/>
          <a:p>
            <a:pPr algn="just"/>
            <a:r>
              <a:rPr lang="es-AR" sz="2000" dirty="0">
                <a:latin typeface="Calibri" panose="020F0502020204030204" pitchFamily="34" charset="0"/>
                <a:cs typeface="Calibri" panose="020F0502020204030204" pitchFamily="34" charset="0"/>
              </a:rPr>
              <a:t>Relacionada con dos sustantivos femeninos </a:t>
            </a:r>
            <a:r>
              <a:rPr lang="es-AR" sz="2000" i="1" dirty="0" err="1">
                <a:solidFill>
                  <a:srgbClr val="C00000"/>
                </a:solidFill>
                <a:latin typeface="Calibri" panose="020F0502020204030204" pitchFamily="34" charset="0"/>
                <a:cs typeface="Calibri" panose="020F0502020204030204" pitchFamily="34" charset="0"/>
              </a:rPr>
              <a:t>salus</a:t>
            </a:r>
            <a:r>
              <a:rPr lang="es-AR" sz="2000" dirty="0">
                <a:latin typeface="Calibri" panose="020F0502020204030204" pitchFamily="34" charset="0"/>
                <a:cs typeface="Calibri" panose="020F0502020204030204" pitchFamily="34" charset="0"/>
              </a:rPr>
              <a:t> y </a:t>
            </a:r>
            <a:r>
              <a:rPr lang="es-AR" sz="2000" i="1" dirty="0">
                <a:solidFill>
                  <a:srgbClr val="C00000"/>
                </a:solidFill>
                <a:latin typeface="Calibri" panose="020F0502020204030204" pitchFamily="34" charset="0"/>
                <a:cs typeface="Calibri" panose="020F0502020204030204" pitchFamily="34" charset="0"/>
              </a:rPr>
              <a:t>sanitas</a:t>
            </a:r>
            <a:r>
              <a:rPr lang="es-AR" sz="2000" dirty="0">
                <a:latin typeface="Calibri" panose="020F0502020204030204" pitchFamily="34" charset="0"/>
                <a:cs typeface="Calibri" panose="020F0502020204030204" pitchFamily="34" charset="0"/>
              </a:rPr>
              <a:t>. El primero referido al buen estado físico; idea de conservación; y por supuesto con la acción misma de saludar.</a:t>
            </a:r>
          </a:p>
          <a:p>
            <a:pPr algn="just"/>
            <a:r>
              <a:rPr lang="es-AR" sz="2000" i="1" dirty="0">
                <a:solidFill>
                  <a:srgbClr val="C00000"/>
                </a:solidFill>
                <a:latin typeface="Calibri" panose="020F0502020204030204" pitchFamily="34" charset="0"/>
                <a:cs typeface="Calibri" panose="020F0502020204030204" pitchFamily="34" charset="0"/>
              </a:rPr>
              <a:t>Sanitas</a:t>
            </a:r>
            <a:r>
              <a:rPr lang="es-AR" sz="2000" dirty="0">
                <a:solidFill>
                  <a:srgbClr val="C00000"/>
                </a:solidFill>
                <a:latin typeface="Calibri" panose="020F0502020204030204" pitchFamily="34" charset="0"/>
                <a:cs typeface="Calibri" panose="020F0502020204030204" pitchFamily="34" charset="0"/>
              </a:rPr>
              <a:t> </a:t>
            </a:r>
            <a:r>
              <a:rPr lang="es-AR" sz="2000" dirty="0">
                <a:latin typeface="Calibri" panose="020F0502020204030204" pitchFamily="34" charset="0"/>
                <a:cs typeface="Calibri" panose="020F0502020204030204" pitchFamily="34" charset="0"/>
              </a:rPr>
              <a:t>(sanidad) responde a un significado más filosófico, el buen sentido; la pureza, corrección y el buen gusto.</a:t>
            </a:r>
          </a:p>
          <a:p>
            <a:pPr algn="just"/>
            <a:endParaRPr lang="es-AR" sz="2000" dirty="0">
              <a:latin typeface="Calibri" panose="020F0502020204030204" pitchFamily="34" charset="0"/>
              <a:cs typeface="Calibri" panose="020F0502020204030204" pitchFamily="34" charset="0"/>
            </a:endParaRPr>
          </a:p>
          <a:p>
            <a:pPr algn="just"/>
            <a:r>
              <a:rPr lang="es-AR" sz="2000" dirty="0">
                <a:latin typeface="Calibri" panose="020F0502020204030204" pitchFamily="34" charset="0"/>
                <a:cs typeface="Calibri" panose="020F0502020204030204" pitchFamily="34" charset="0"/>
              </a:rPr>
              <a:t>En Roma </a:t>
            </a:r>
            <a:r>
              <a:rPr lang="es-AR" sz="2000" i="1" dirty="0" err="1">
                <a:solidFill>
                  <a:srgbClr val="C00000"/>
                </a:solidFill>
                <a:latin typeface="Calibri" panose="020F0502020204030204" pitchFamily="34" charset="0"/>
                <a:cs typeface="Calibri" panose="020F0502020204030204" pitchFamily="34" charset="0"/>
              </a:rPr>
              <a:t>Salus</a:t>
            </a:r>
            <a:r>
              <a:rPr lang="es-AR" sz="2000" dirty="0">
                <a:latin typeface="Calibri" panose="020F0502020204030204" pitchFamily="34" charset="0"/>
                <a:cs typeface="Calibri" panose="020F0502020204030204" pitchFamily="34" charset="0"/>
              </a:rPr>
              <a:t> era la diosa de la salud, </a:t>
            </a:r>
            <a:r>
              <a:rPr lang="es-AR" sz="2000" dirty="0">
                <a:latin typeface="Calibri" panose="020F0502020204030204" pitchFamily="34" charset="0"/>
                <a:cs typeface="Calibri" panose="020F0502020204030204" pitchFamily="34" charset="0"/>
                <a:sym typeface="Wingdings" panose="05000000000000000000" pitchFamily="2" charset="2"/>
              </a:rPr>
              <a:t> </a:t>
            </a:r>
            <a:r>
              <a:rPr lang="es-AR" sz="2000" dirty="0">
                <a:latin typeface="Calibri" panose="020F0502020204030204" pitchFamily="34" charset="0"/>
                <a:cs typeface="Calibri" panose="020F0502020204030204" pitchFamily="34" charset="0"/>
              </a:rPr>
              <a:t>en Grecia </a:t>
            </a:r>
            <a:r>
              <a:rPr lang="es-AR" sz="2000" i="1" dirty="0" err="1">
                <a:solidFill>
                  <a:srgbClr val="C00000"/>
                </a:solidFill>
                <a:latin typeface="Calibri" panose="020F0502020204030204" pitchFamily="34" charset="0"/>
                <a:cs typeface="Calibri" panose="020F0502020204030204" pitchFamily="34" charset="0"/>
              </a:rPr>
              <a:t>Hygieia</a:t>
            </a:r>
            <a:r>
              <a:rPr lang="es-AR" sz="2000" i="1" dirty="0">
                <a:latin typeface="Calibri" panose="020F0502020204030204" pitchFamily="34" charset="0"/>
                <a:cs typeface="Calibri" panose="020F0502020204030204" pitchFamily="34" charset="0"/>
              </a:rPr>
              <a:t> o </a:t>
            </a:r>
            <a:r>
              <a:rPr lang="es-AR" sz="2000" i="1" dirty="0" err="1">
                <a:solidFill>
                  <a:srgbClr val="C00000"/>
                </a:solidFill>
                <a:latin typeface="Calibri" panose="020F0502020204030204" pitchFamily="34" charset="0"/>
                <a:cs typeface="Calibri" panose="020F0502020204030204" pitchFamily="34" charset="0"/>
              </a:rPr>
              <a:t>Higea</a:t>
            </a:r>
            <a:r>
              <a:rPr lang="es-AR" sz="2000" dirty="0">
                <a:latin typeface="Calibri" panose="020F0502020204030204" pitchFamily="34" charset="0"/>
                <a:cs typeface="Calibri" panose="020F0502020204030204" pitchFamily="34" charset="0"/>
              </a:rPr>
              <a:t>.</a:t>
            </a:r>
          </a:p>
          <a:p>
            <a:pPr algn="just"/>
            <a:endParaRPr lang="es-AR" sz="2000" dirty="0">
              <a:latin typeface="Calibri" panose="020F0502020204030204" pitchFamily="34" charset="0"/>
              <a:cs typeface="Calibri" panose="020F0502020204030204" pitchFamily="34" charset="0"/>
            </a:endParaRPr>
          </a:p>
          <a:p>
            <a:pPr algn="just"/>
            <a:r>
              <a:rPr lang="es-AR" sz="2000" i="1" dirty="0">
                <a:solidFill>
                  <a:srgbClr val="C00000"/>
                </a:solidFill>
                <a:latin typeface="Calibri" panose="020F0502020204030204" pitchFamily="34" charset="0"/>
                <a:cs typeface="Calibri" panose="020F0502020204030204" pitchFamily="34" charset="0"/>
              </a:rPr>
              <a:t>Asclepio</a:t>
            </a:r>
            <a:r>
              <a:rPr lang="es-AR" sz="2000" dirty="0">
                <a:latin typeface="Calibri" panose="020F0502020204030204" pitchFamily="34" charset="0"/>
                <a:cs typeface="Calibri" panose="020F0502020204030204" pitchFamily="34" charset="0"/>
              </a:rPr>
              <a:t>, Dios de la salud por antonomasia de los griegos, era hijo de Corónide (mortal) y de </a:t>
            </a:r>
            <a:r>
              <a:rPr lang="es-AR" sz="2000" i="1" dirty="0">
                <a:solidFill>
                  <a:srgbClr val="C00000"/>
                </a:solidFill>
                <a:latin typeface="Calibri" panose="020F0502020204030204" pitchFamily="34" charset="0"/>
                <a:cs typeface="Calibri" panose="020F0502020204030204" pitchFamily="34" charset="0"/>
              </a:rPr>
              <a:t>Apolo</a:t>
            </a:r>
            <a:r>
              <a:rPr lang="es-AR" sz="2000" dirty="0">
                <a:latin typeface="Calibri" panose="020F0502020204030204" pitchFamily="34" charset="0"/>
                <a:cs typeface="Calibri" panose="020F0502020204030204" pitchFamily="34" charset="0"/>
              </a:rPr>
              <a:t>. </a:t>
            </a:r>
          </a:p>
          <a:p>
            <a:pPr algn="just"/>
            <a:r>
              <a:rPr lang="es-AR" sz="2000" i="1" dirty="0">
                <a:solidFill>
                  <a:srgbClr val="C00000"/>
                </a:solidFill>
                <a:latin typeface="Calibri" panose="020F0502020204030204" pitchFamily="34" charset="0"/>
                <a:cs typeface="Calibri" panose="020F0502020204030204" pitchFamily="34" charset="0"/>
              </a:rPr>
              <a:t>Asclepio</a:t>
            </a:r>
            <a:r>
              <a:rPr lang="es-AR" sz="2000" dirty="0">
                <a:latin typeface="Calibri" panose="020F0502020204030204" pitchFamily="34" charset="0"/>
                <a:cs typeface="Calibri" panose="020F0502020204030204" pitchFamily="34" charset="0"/>
              </a:rPr>
              <a:t> tuvo varios hijos, entre ellos </a:t>
            </a:r>
            <a:r>
              <a:rPr lang="es-AR" sz="2000" i="1" dirty="0" err="1">
                <a:solidFill>
                  <a:srgbClr val="C00000"/>
                </a:solidFill>
                <a:latin typeface="Calibri" panose="020F0502020204030204" pitchFamily="34" charset="0"/>
                <a:cs typeface="Calibri" panose="020F0502020204030204" pitchFamily="34" charset="0"/>
              </a:rPr>
              <a:t>Higiea</a:t>
            </a:r>
            <a:r>
              <a:rPr lang="es-AR" sz="2000" dirty="0">
                <a:latin typeface="Calibri" panose="020F0502020204030204" pitchFamily="34" charset="0"/>
                <a:cs typeface="Calibri" panose="020F0502020204030204" pitchFamily="34" charset="0"/>
              </a:rPr>
              <a:t> y </a:t>
            </a:r>
            <a:r>
              <a:rPr lang="es-AR" sz="2000" i="1" dirty="0">
                <a:solidFill>
                  <a:srgbClr val="C00000"/>
                </a:solidFill>
                <a:latin typeface="Calibri" panose="020F0502020204030204" pitchFamily="34" charset="0"/>
                <a:cs typeface="Calibri" panose="020F0502020204030204" pitchFamily="34" charset="0"/>
              </a:rPr>
              <a:t>Panacea</a:t>
            </a:r>
            <a:r>
              <a:rPr lang="es-AR" sz="2000" dirty="0">
                <a:latin typeface="Calibri" panose="020F0502020204030204" pitchFamily="34" charset="0"/>
                <a:cs typeface="Calibri" panose="020F0502020204030204" pitchFamily="34" charset="0"/>
              </a:rPr>
              <a:t>. </a:t>
            </a:r>
          </a:p>
          <a:p>
            <a:pPr algn="just"/>
            <a:r>
              <a:rPr lang="es-AR" sz="2000" i="1" dirty="0" err="1">
                <a:solidFill>
                  <a:srgbClr val="C00000"/>
                </a:solidFill>
                <a:latin typeface="Calibri" panose="020F0502020204030204" pitchFamily="34" charset="0"/>
                <a:cs typeface="Calibri" panose="020F0502020204030204" pitchFamily="34" charset="0"/>
              </a:rPr>
              <a:t>Higiea</a:t>
            </a:r>
            <a:r>
              <a:rPr lang="es-AR" sz="2000" dirty="0">
                <a:latin typeface="Calibri" panose="020F0502020204030204" pitchFamily="34" charset="0"/>
                <a:cs typeface="Calibri" panose="020F0502020204030204" pitchFamily="34" charset="0"/>
              </a:rPr>
              <a:t>, limpieza y sanidad (higiene). Una mujer joven que alimenta a una gran serpiente enroscada en torno a su cuerpo. Prevención de la enfermedad. </a:t>
            </a:r>
          </a:p>
          <a:p>
            <a:pPr algn="just"/>
            <a:r>
              <a:rPr lang="es-AR" sz="2000" i="1" dirty="0">
                <a:solidFill>
                  <a:srgbClr val="C00000"/>
                </a:solidFill>
                <a:latin typeface="Calibri" panose="020F0502020204030204" pitchFamily="34" charset="0"/>
                <a:cs typeface="Calibri" panose="020F0502020204030204" pitchFamily="34" charset="0"/>
              </a:rPr>
              <a:t>Panacea</a:t>
            </a:r>
            <a:r>
              <a:rPr lang="es-AR" sz="2000" dirty="0">
                <a:latin typeface="Calibri" panose="020F0502020204030204" pitchFamily="34" charset="0"/>
                <a:cs typeface="Calibri" panose="020F0502020204030204" pitchFamily="34" charset="0"/>
              </a:rPr>
              <a:t> (</a:t>
            </a:r>
            <a:r>
              <a:rPr lang="es-AR" sz="2000" i="1" dirty="0">
                <a:solidFill>
                  <a:srgbClr val="C00000"/>
                </a:solidFill>
                <a:latin typeface="Calibri" panose="020F0502020204030204" pitchFamily="34" charset="0"/>
                <a:cs typeface="Calibri" panose="020F0502020204030204" pitchFamily="34" charset="0"/>
              </a:rPr>
              <a:t>pan</a:t>
            </a:r>
            <a:r>
              <a:rPr lang="es-AR" sz="2000" dirty="0">
                <a:latin typeface="Calibri" panose="020F0502020204030204" pitchFamily="34" charset="0"/>
                <a:cs typeface="Calibri" panose="020F0502020204030204" pitchFamily="34" charset="0"/>
              </a:rPr>
              <a:t> –todo- y </a:t>
            </a:r>
            <a:r>
              <a:rPr lang="es-AR" sz="2000" i="1" dirty="0" err="1">
                <a:solidFill>
                  <a:srgbClr val="C00000"/>
                </a:solidFill>
                <a:latin typeface="Calibri" panose="020F0502020204030204" pitchFamily="34" charset="0"/>
                <a:cs typeface="Calibri" panose="020F0502020204030204" pitchFamily="34" charset="0"/>
              </a:rPr>
              <a:t>akos</a:t>
            </a:r>
            <a:r>
              <a:rPr lang="es-AR" sz="2000" dirty="0">
                <a:solidFill>
                  <a:srgbClr val="C00000"/>
                </a:solidFill>
                <a:latin typeface="Calibri" panose="020F0502020204030204" pitchFamily="34" charset="0"/>
                <a:cs typeface="Calibri" panose="020F0502020204030204" pitchFamily="34" charset="0"/>
              </a:rPr>
              <a:t> </a:t>
            </a:r>
            <a:r>
              <a:rPr lang="es-AR" sz="2000" dirty="0">
                <a:latin typeface="Calibri" panose="020F0502020204030204" pitchFamily="34" charset="0"/>
                <a:cs typeface="Calibri" panose="020F0502020204030204" pitchFamily="34" charset="0"/>
              </a:rPr>
              <a:t>–remedio-) </a:t>
            </a:r>
            <a:r>
              <a:rPr lang="es-AR" sz="2000" dirty="0">
                <a:latin typeface="Calibri" panose="020F0502020204030204" pitchFamily="34" charset="0"/>
                <a:cs typeface="Calibri" panose="020F0502020204030204" pitchFamily="34" charset="0"/>
                <a:sym typeface="Wingdings" panose="05000000000000000000" pitchFamily="2" charset="2"/>
              </a:rPr>
              <a:t> Diosa </a:t>
            </a:r>
            <a:r>
              <a:rPr lang="es-AR" sz="2000" dirty="0">
                <a:latin typeface="Calibri" panose="020F0502020204030204" pitchFamily="34" charset="0"/>
                <a:cs typeface="Calibri" panose="020F0502020204030204" pitchFamily="34" charset="0"/>
              </a:rPr>
              <a:t>capaz de curar diversas enfermedades. </a:t>
            </a:r>
          </a:p>
          <a:p>
            <a:pPr algn="just"/>
            <a:r>
              <a:rPr lang="es-AR" sz="2000" dirty="0">
                <a:latin typeface="Calibri" panose="020F0502020204030204" pitchFamily="34" charset="0"/>
                <a:cs typeface="Calibri" panose="020F0502020204030204" pitchFamily="34" charset="0"/>
              </a:rPr>
              <a:t>Durante siglos, se prefirió la dualidad </a:t>
            </a:r>
            <a:r>
              <a:rPr lang="es-AR" sz="2000" dirty="0">
                <a:solidFill>
                  <a:srgbClr val="C00000"/>
                </a:solidFill>
                <a:latin typeface="Calibri" panose="020F0502020204030204" pitchFamily="34" charset="0"/>
                <a:cs typeface="Calibri" panose="020F0502020204030204" pitchFamily="34" charset="0"/>
              </a:rPr>
              <a:t>Asclepio/Panacea</a:t>
            </a:r>
            <a:r>
              <a:rPr lang="es-AR" sz="2000" dirty="0">
                <a:latin typeface="Calibri" panose="020F0502020204030204" pitchFamily="34" charset="0"/>
                <a:cs typeface="Calibri" panose="020F0502020204030204" pitchFamily="34" charset="0"/>
              </a:rPr>
              <a:t>, entendido como curación quirúrgica (</a:t>
            </a:r>
            <a:r>
              <a:rPr lang="es-AR" sz="2000" dirty="0">
                <a:solidFill>
                  <a:srgbClr val="C00000"/>
                </a:solidFill>
                <a:latin typeface="Calibri" panose="020F0502020204030204" pitchFamily="34" charset="0"/>
                <a:cs typeface="Calibri" panose="020F0502020204030204" pitchFamily="34" charset="0"/>
              </a:rPr>
              <a:t>Asclepio</a:t>
            </a:r>
            <a:r>
              <a:rPr lang="es-AR" sz="2000" dirty="0">
                <a:latin typeface="Calibri" panose="020F0502020204030204" pitchFamily="34" charset="0"/>
                <a:cs typeface="Calibri" panose="020F0502020204030204" pitchFamily="34" charset="0"/>
              </a:rPr>
              <a:t>) o farmacológica (</a:t>
            </a:r>
            <a:r>
              <a:rPr lang="es-AR" sz="2000" dirty="0">
                <a:solidFill>
                  <a:srgbClr val="C00000"/>
                </a:solidFill>
                <a:latin typeface="Calibri" panose="020F0502020204030204" pitchFamily="34" charset="0"/>
                <a:cs typeface="Calibri" panose="020F0502020204030204" pitchFamily="34" charset="0"/>
              </a:rPr>
              <a:t>Panacea</a:t>
            </a:r>
            <a:r>
              <a:rPr lang="es-AR"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7007536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up)">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up)">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up)">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up)">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F9BBA6-A022-47DF-93CE-1F623F8530AA}"/>
              </a:ext>
            </a:extLst>
          </p:cNvPr>
          <p:cNvSpPr>
            <a:spLocks noGrp="1"/>
          </p:cNvSpPr>
          <p:nvPr>
            <p:ph type="title"/>
          </p:nvPr>
        </p:nvSpPr>
        <p:spPr>
          <a:xfrm>
            <a:off x="609599" y="146588"/>
            <a:ext cx="10972800" cy="788639"/>
          </a:xfrm>
        </p:spPr>
        <p:txBody>
          <a:bodyPr/>
          <a:lstStyle/>
          <a:p>
            <a:r>
              <a:rPr lang="es-AR" dirty="0"/>
              <a:t>Enfermedad, dolencia, malestar </a:t>
            </a:r>
          </a:p>
        </p:txBody>
      </p:sp>
      <p:sp>
        <p:nvSpPr>
          <p:cNvPr id="3" name="Marcador de contenido 2">
            <a:extLst>
              <a:ext uri="{FF2B5EF4-FFF2-40B4-BE49-F238E27FC236}">
                <a16:creationId xmlns:a16="http://schemas.microsoft.com/office/drawing/2014/main" xmlns="" id="{5AE06A88-0C10-490B-92E8-F9318D6862D6}"/>
              </a:ext>
            </a:extLst>
          </p:cNvPr>
          <p:cNvSpPr>
            <a:spLocks noGrp="1"/>
          </p:cNvSpPr>
          <p:nvPr>
            <p:ph idx="1"/>
          </p:nvPr>
        </p:nvSpPr>
        <p:spPr>
          <a:xfrm>
            <a:off x="119336" y="1196752"/>
            <a:ext cx="11953327" cy="5484885"/>
          </a:xfrm>
        </p:spPr>
        <p:txBody>
          <a:bodyPr/>
          <a:lstStyle/>
          <a:p>
            <a:pPr algn="just"/>
            <a:r>
              <a:rPr lang="es-AR" sz="2400" i="1" dirty="0" err="1">
                <a:solidFill>
                  <a:srgbClr val="C00000"/>
                </a:solidFill>
                <a:latin typeface="Calibri" panose="020F0502020204030204" pitchFamily="34" charset="0"/>
                <a:cs typeface="Calibri" panose="020F0502020204030204" pitchFamily="34" charset="0"/>
              </a:rPr>
              <a:t>Infirmitas</a:t>
            </a:r>
            <a:r>
              <a:rPr lang="es-AR" sz="2400" i="1" dirty="0">
                <a:solidFill>
                  <a:srgbClr val="C00000"/>
                </a:solidFill>
                <a:latin typeface="Calibri" panose="020F0502020204030204" pitchFamily="34" charset="0"/>
                <a:cs typeface="Calibri" panose="020F0502020204030204" pitchFamily="34" charset="0"/>
              </a:rPr>
              <a:t>, </a:t>
            </a:r>
            <a:r>
              <a:rPr lang="es-AR" sz="2400" i="1" dirty="0" err="1">
                <a:solidFill>
                  <a:srgbClr val="C00000"/>
                </a:solidFill>
                <a:latin typeface="Calibri" panose="020F0502020204030204" pitchFamily="34" charset="0"/>
                <a:cs typeface="Calibri" panose="020F0502020204030204" pitchFamily="34" charset="0"/>
              </a:rPr>
              <a:t>infirmus</a:t>
            </a:r>
            <a:r>
              <a:rPr lang="es-AR" sz="2400" i="1" dirty="0">
                <a:solidFill>
                  <a:srgbClr val="C00000"/>
                </a:solidFill>
                <a:latin typeface="Calibri" panose="020F0502020204030204" pitchFamily="34" charset="0"/>
                <a:cs typeface="Calibri" panose="020F0502020204030204" pitchFamily="34" charset="0"/>
              </a:rPr>
              <a:t>, </a:t>
            </a:r>
            <a:r>
              <a:rPr lang="es-AR" sz="2400" i="1" dirty="0" err="1">
                <a:solidFill>
                  <a:srgbClr val="C00000"/>
                </a:solidFill>
                <a:latin typeface="Calibri" panose="020F0502020204030204" pitchFamily="34" charset="0"/>
                <a:cs typeface="Calibri" panose="020F0502020204030204" pitchFamily="34" charset="0"/>
              </a:rPr>
              <a:t>firmus</a:t>
            </a:r>
            <a:r>
              <a:rPr lang="es-AR" sz="2400" i="1" dirty="0">
                <a:solidFill>
                  <a:srgbClr val="C00000"/>
                </a:solidFill>
                <a:latin typeface="Calibri" panose="020F0502020204030204" pitchFamily="34" charset="0"/>
                <a:cs typeface="Calibri" panose="020F0502020204030204" pitchFamily="34" charset="0"/>
              </a:rPr>
              <a:t> </a:t>
            </a:r>
            <a:r>
              <a:rPr lang="es-AR" sz="2400" dirty="0">
                <a:latin typeface="Calibri" panose="020F0502020204030204" pitchFamily="34" charset="0"/>
                <a:cs typeface="Calibri" panose="020F0502020204030204" pitchFamily="34" charset="0"/>
              </a:rPr>
              <a:t>(fuerte), </a:t>
            </a:r>
            <a:r>
              <a:rPr lang="es-AR" sz="2400" b="1" i="1" dirty="0">
                <a:solidFill>
                  <a:srgbClr val="C00000"/>
                </a:solidFill>
                <a:latin typeface="Calibri" panose="020F0502020204030204" pitchFamily="34" charset="0"/>
                <a:cs typeface="Calibri" panose="020F0502020204030204" pitchFamily="34" charset="0"/>
              </a:rPr>
              <a:t>in</a:t>
            </a:r>
            <a:r>
              <a:rPr lang="es-AR" sz="2400" dirty="0">
                <a:latin typeface="Calibri" panose="020F0502020204030204" pitchFamily="34" charset="0"/>
                <a:cs typeface="Calibri" panose="020F0502020204030204" pitchFamily="34" charset="0"/>
              </a:rPr>
              <a:t> (prefijo negativo) falta de firmeza</a:t>
            </a:r>
          </a:p>
          <a:p>
            <a:pPr algn="just"/>
            <a:r>
              <a:rPr lang="es-AR" sz="2400" dirty="0">
                <a:latin typeface="Calibri" panose="020F0502020204030204" pitchFamily="34" charset="0"/>
                <a:cs typeface="Calibri" panose="020F0502020204030204" pitchFamily="34" charset="0"/>
              </a:rPr>
              <a:t>Dolencia de </a:t>
            </a:r>
            <a:r>
              <a:rPr lang="es-AR" sz="2400" i="1" dirty="0" err="1">
                <a:solidFill>
                  <a:srgbClr val="C00000"/>
                </a:solidFill>
                <a:latin typeface="Calibri" panose="020F0502020204030204" pitchFamily="34" charset="0"/>
                <a:cs typeface="Calibri" panose="020F0502020204030204" pitchFamily="34" charset="0"/>
              </a:rPr>
              <a:t>dolentia</a:t>
            </a:r>
            <a:r>
              <a:rPr lang="es-AR" sz="2400" dirty="0">
                <a:latin typeface="Calibri" panose="020F0502020204030204" pitchFamily="34" charset="0"/>
                <a:cs typeface="Calibri" panose="020F0502020204030204" pitchFamily="34" charset="0"/>
              </a:rPr>
              <a:t> (cualidad del que siente dolor), </a:t>
            </a:r>
            <a:r>
              <a:rPr lang="es-AR" sz="2400" i="1" dirty="0" err="1">
                <a:solidFill>
                  <a:srgbClr val="C00000"/>
                </a:solidFill>
                <a:latin typeface="Calibri" panose="020F0502020204030204" pitchFamily="34" charset="0"/>
                <a:cs typeface="Calibri" panose="020F0502020204030204" pitchFamily="34" charset="0"/>
              </a:rPr>
              <a:t>dolere</a:t>
            </a:r>
            <a:r>
              <a:rPr lang="es-AR" sz="2400" i="1" dirty="0">
                <a:latin typeface="Calibri" panose="020F0502020204030204" pitchFamily="34" charset="0"/>
                <a:cs typeface="Calibri" panose="020F0502020204030204" pitchFamily="34" charset="0"/>
              </a:rPr>
              <a:t> </a:t>
            </a:r>
            <a:r>
              <a:rPr lang="es-AR" sz="2400" dirty="0">
                <a:latin typeface="Calibri" panose="020F0502020204030204" pitchFamily="34" charset="0"/>
                <a:cs typeface="Calibri" panose="020F0502020204030204" pitchFamily="34" charset="0"/>
              </a:rPr>
              <a:t>(sufrir, ser golpeado)</a:t>
            </a:r>
          </a:p>
          <a:p>
            <a:pPr algn="just"/>
            <a:r>
              <a:rPr lang="it-IT" sz="2400" i="1" dirty="0">
                <a:solidFill>
                  <a:srgbClr val="C00000"/>
                </a:solidFill>
                <a:latin typeface="Calibri" panose="020F0502020204030204" pitchFamily="34" charset="0"/>
                <a:cs typeface="Calibri" panose="020F0502020204030204" pitchFamily="34" charset="0"/>
              </a:rPr>
              <a:t>Malattia</a:t>
            </a:r>
            <a:r>
              <a:rPr lang="it-IT" sz="2400" dirty="0">
                <a:solidFill>
                  <a:srgbClr val="C00000"/>
                </a:solidFill>
                <a:latin typeface="Calibri" panose="020F0502020204030204" pitchFamily="34" charset="0"/>
                <a:cs typeface="Calibri" panose="020F0502020204030204" pitchFamily="34" charset="0"/>
              </a:rPr>
              <a:t> de </a:t>
            </a:r>
            <a:r>
              <a:rPr lang="it-IT" sz="2400" i="1" dirty="0">
                <a:solidFill>
                  <a:srgbClr val="C00000"/>
                </a:solidFill>
                <a:latin typeface="Calibri" panose="020F0502020204030204" pitchFamily="34" charset="0"/>
                <a:cs typeface="Calibri" panose="020F0502020204030204" pitchFamily="34" charset="0"/>
              </a:rPr>
              <a:t>malato</a:t>
            </a:r>
            <a:r>
              <a:rPr lang="it-IT" sz="2400" dirty="0">
                <a:latin typeface="Calibri" panose="020F0502020204030204" pitchFamily="34" charset="0"/>
                <a:cs typeface="Calibri" panose="020F0502020204030204" pitchFamily="34" charset="0"/>
              </a:rPr>
              <a:t>, que a su vez proviene del latín </a:t>
            </a:r>
            <a:r>
              <a:rPr lang="it-IT" sz="2400" i="1" dirty="0">
                <a:solidFill>
                  <a:srgbClr val="C00000"/>
                </a:solidFill>
                <a:latin typeface="Calibri" panose="020F0502020204030204" pitchFamily="34" charset="0"/>
                <a:cs typeface="Calibri" panose="020F0502020204030204" pitchFamily="34" charset="0"/>
              </a:rPr>
              <a:t>male aptus</a:t>
            </a:r>
            <a:r>
              <a:rPr lang="it-IT" sz="2400" dirty="0">
                <a:solidFill>
                  <a:srgbClr val="C00000"/>
                </a:solidFill>
                <a:latin typeface="Calibri" panose="020F0502020204030204" pitchFamily="34" charset="0"/>
                <a:cs typeface="Calibri" panose="020F0502020204030204" pitchFamily="34" charset="0"/>
              </a:rPr>
              <a:t> </a:t>
            </a:r>
            <a:r>
              <a:rPr lang="it-IT" sz="2400" dirty="0">
                <a:latin typeface="Calibri" panose="020F0502020204030204" pitchFamily="34" charset="0"/>
                <a:cs typeface="Calibri" panose="020F0502020204030204" pitchFamily="34" charset="0"/>
              </a:rPr>
              <a:t>o </a:t>
            </a:r>
            <a:r>
              <a:rPr lang="it-IT" sz="2400" i="1" dirty="0">
                <a:solidFill>
                  <a:srgbClr val="C00000"/>
                </a:solidFill>
                <a:latin typeface="Calibri" panose="020F0502020204030204" pitchFamily="34" charset="0"/>
                <a:cs typeface="Calibri" panose="020F0502020204030204" pitchFamily="34" charset="0"/>
              </a:rPr>
              <a:t>male-actio</a:t>
            </a:r>
            <a:r>
              <a:rPr lang="it-IT" sz="2400" dirty="0">
                <a:latin typeface="Calibri" panose="020F0502020204030204" pitchFamily="34" charset="0"/>
                <a:cs typeface="Calibri" panose="020F0502020204030204" pitchFamily="34" charset="0"/>
              </a:rPr>
              <a:t> (mala acción) </a:t>
            </a:r>
          </a:p>
          <a:p>
            <a:pPr algn="just"/>
            <a:endParaRPr lang="es-AR" sz="2400" i="1" dirty="0">
              <a:latin typeface="Calibri" panose="020F0502020204030204" pitchFamily="34" charset="0"/>
              <a:cs typeface="Calibri" panose="020F0502020204030204" pitchFamily="34" charset="0"/>
            </a:endParaRPr>
          </a:p>
          <a:p>
            <a:pPr algn="just"/>
            <a:r>
              <a:rPr lang="es-AR" sz="2400" i="1" dirty="0" err="1">
                <a:solidFill>
                  <a:srgbClr val="C00000"/>
                </a:solidFill>
                <a:latin typeface="Calibri" panose="020F0502020204030204" pitchFamily="34" charset="0"/>
                <a:cs typeface="Calibri" panose="020F0502020204030204" pitchFamily="34" charset="0"/>
              </a:rPr>
              <a:t>Disease</a:t>
            </a:r>
            <a:r>
              <a:rPr lang="es-AR" sz="2400" dirty="0">
                <a:latin typeface="Calibri" panose="020F0502020204030204" pitchFamily="34" charset="0"/>
                <a:cs typeface="Calibri" panose="020F0502020204030204" pitchFamily="34" charset="0"/>
              </a:rPr>
              <a:t> conceptualización de la enfermedad por la medicina, entendida como un modelo, un proceso patológico. Objetivación que permite ver, tocar y medir</a:t>
            </a:r>
          </a:p>
          <a:p>
            <a:pPr algn="just"/>
            <a:r>
              <a:rPr lang="es-AR" sz="2800" i="1" dirty="0" err="1">
                <a:solidFill>
                  <a:srgbClr val="C00000"/>
                </a:solidFill>
                <a:latin typeface="Calibri" panose="020F0502020204030204" pitchFamily="34" charset="0"/>
                <a:cs typeface="Calibri" panose="020F0502020204030204" pitchFamily="34" charset="0"/>
              </a:rPr>
              <a:t>I</a:t>
            </a:r>
            <a:r>
              <a:rPr lang="es-AR" sz="2300" i="1" dirty="0" err="1">
                <a:solidFill>
                  <a:srgbClr val="C00000"/>
                </a:solidFill>
                <a:latin typeface="Calibri" panose="020F0502020204030204" pitchFamily="34" charset="0"/>
                <a:cs typeface="Calibri" panose="020F0502020204030204" pitchFamily="34" charset="0"/>
              </a:rPr>
              <a:t>ll</a:t>
            </a:r>
            <a:r>
              <a:rPr lang="es-AR" sz="2400" i="1" dirty="0" err="1">
                <a:solidFill>
                  <a:srgbClr val="C00000"/>
                </a:solidFill>
                <a:latin typeface="Calibri" panose="020F0502020204030204" pitchFamily="34" charset="0"/>
                <a:cs typeface="Calibri" panose="020F0502020204030204" pitchFamily="34" charset="0"/>
              </a:rPr>
              <a:t>ness</a:t>
            </a:r>
            <a:r>
              <a:rPr lang="es-AR" sz="2400" dirty="0">
                <a:latin typeface="Calibri" panose="020F0502020204030204" pitchFamily="34" charset="0"/>
                <a:cs typeface="Calibri" panose="020F0502020204030204" pitchFamily="34" charset="0"/>
              </a:rPr>
              <a:t> la experiencia directa del paciente, la dimensión existencial/subjetiva: la sensación, la experiencia totalmente personal de la pérdida de salud. </a:t>
            </a:r>
            <a:r>
              <a:rPr lang="es-AR" sz="24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No siempre se acompaña de la presencia de enfermedad "objetiva".</a:t>
            </a:r>
          </a:p>
          <a:p>
            <a:pPr algn="just"/>
            <a:r>
              <a:rPr lang="es-AR" sz="2400" i="1" dirty="0" err="1">
                <a:solidFill>
                  <a:srgbClr val="C00000"/>
                </a:solidFill>
                <a:latin typeface="Calibri" panose="020F0502020204030204" pitchFamily="34" charset="0"/>
                <a:cs typeface="Calibri" panose="020F0502020204030204" pitchFamily="34" charset="0"/>
              </a:rPr>
              <a:t>Sickness</a:t>
            </a:r>
            <a:r>
              <a:rPr lang="es-AR" sz="2400" i="1" dirty="0">
                <a:latin typeface="Calibri" panose="020F0502020204030204" pitchFamily="34" charset="0"/>
                <a:cs typeface="Calibri" panose="020F0502020204030204" pitchFamily="34" charset="0"/>
              </a:rPr>
              <a:t> </a:t>
            </a:r>
            <a:r>
              <a:rPr lang="es-AR" sz="2400" dirty="0">
                <a:latin typeface="Calibri" panose="020F0502020204030204" pitchFamily="34" charset="0"/>
                <a:cs typeface="Calibri" panose="020F0502020204030204" pitchFamily="34" charset="0"/>
              </a:rPr>
              <a:t>el reconocimiento de la persona enferma en el contexto social no médico. Enfermedad entendida como una modalidad externa del estado de mala salud, el estatus y negociación entre la persona enferma y la sociedad.</a:t>
            </a:r>
            <a:endParaRPr lang="it-IT"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493218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up)">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DCCE8FD-CBE1-49BC-9846-8DCEBC0720C3}"/>
              </a:ext>
            </a:extLst>
          </p:cNvPr>
          <p:cNvSpPr>
            <a:spLocks noGrp="1"/>
          </p:cNvSpPr>
          <p:nvPr>
            <p:ph type="title"/>
          </p:nvPr>
        </p:nvSpPr>
        <p:spPr>
          <a:xfrm>
            <a:off x="1981200" y="274638"/>
            <a:ext cx="8229600" cy="778098"/>
          </a:xfrm>
        </p:spPr>
        <p:txBody>
          <a:bodyPr/>
          <a:lstStyle/>
          <a:p>
            <a:r>
              <a:rPr lang="es-AR" sz="3200" dirty="0">
                <a:latin typeface="Comic Sans MS" panose="030F0702030302020204" pitchFamily="66" charset="0"/>
              </a:rPr>
              <a:t>El “</a:t>
            </a:r>
            <a:r>
              <a:rPr lang="es-AR" sz="3200" i="1" dirty="0" err="1">
                <a:latin typeface="Comic Sans MS" panose="030F0702030302020204" pitchFamily="66" charset="0"/>
              </a:rPr>
              <a:t>core</a:t>
            </a:r>
            <a:r>
              <a:rPr lang="es-AR" sz="3200" dirty="0">
                <a:latin typeface="Comic Sans MS" panose="030F0702030302020204" pitchFamily="66" charset="0"/>
              </a:rPr>
              <a:t>” de la Medicina</a:t>
            </a:r>
          </a:p>
        </p:txBody>
      </p:sp>
      <p:sp>
        <p:nvSpPr>
          <p:cNvPr id="3" name="Cuadro de texto 2">
            <a:extLst>
              <a:ext uri="{FF2B5EF4-FFF2-40B4-BE49-F238E27FC236}">
                <a16:creationId xmlns:a16="http://schemas.microsoft.com/office/drawing/2014/main" xmlns="" id="{5D43AB1E-80BE-4034-9065-687C607D1973}"/>
              </a:ext>
            </a:extLst>
          </p:cNvPr>
          <p:cNvSpPr txBox="1">
            <a:spLocks noChangeArrowheads="1"/>
          </p:cNvSpPr>
          <p:nvPr/>
        </p:nvSpPr>
        <p:spPr bwMode="auto">
          <a:xfrm>
            <a:off x="4799856" y="1412776"/>
            <a:ext cx="2232248" cy="36004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s-AR" sz="1600" dirty="0">
                <a:latin typeface="Calibri" panose="020F0502020204030204" pitchFamily="34" charset="0"/>
                <a:ea typeface="Calibri" panose="020F0502020204030204" pitchFamily="34" charset="0"/>
                <a:cs typeface="Times New Roman" panose="02020603050405020304" pitchFamily="18" charset="0"/>
              </a:rPr>
              <a:t>Carácter profesional</a:t>
            </a:r>
          </a:p>
        </p:txBody>
      </p:sp>
      <p:sp>
        <p:nvSpPr>
          <p:cNvPr id="4" name="Cuadro de texto 2">
            <a:extLst>
              <a:ext uri="{FF2B5EF4-FFF2-40B4-BE49-F238E27FC236}">
                <a16:creationId xmlns:a16="http://schemas.microsoft.com/office/drawing/2014/main" xmlns="" id="{AFA0EFAA-DD8B-4DC7-982F-AE1CCC21B468}"/>
              </a:ext>
            </a:extLst>
          </p:cNvPr>
          <p:cNvSpPr txBox="1">
            <a:spLocks noChangeArrowheads="1"/>
          </p:cNvSpPr>
          <p:nvPr/>
        </p:nvSpPr>
        <p:spPr bwMode="auto">
          <a:xfrm>
            <a:off x="2207568" y="3717032"/>
            <a:ext cx="2016224" cy="43204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s-AR" sz="1600" dirty="0">
                <a:latin typeface="Calibri" panose="020F0502020204030204" pitchFamily="34" charset="0"/>
                <a:ea typeface="Calibri" panose="020F0502020204030204" pitchFamily="34" charset="0"/>
                <a:cs typeface="Times New Roman" panose="02020603050405020304" pitchFamily="18" charset="0"/>
              </a:rPr>
              <a:t>Males del paciente</a:t>
            </a:r>
          </a:p>
        </p:txBody>
      </p:sp>
      <p:sp>
        <p:nvSpPr>
          <p:cNvPr id="5" name="Cuadro de texto 2">
            <a:extLst>
              <a:ext uri="{FF2B5EF4-FFF2-40B4-BE49-F238E27FC236}">
                <a16:creationId xmlns:a16="http://schemas.microsoft.com/office/drawing/2014/main" xmlns="" id="{DA66F2DD-12F8-4862-8A7E-5FFDCC8FFA20}"/>
              </a:ext>
            </a:extLst>
          </p:cNvPr>
          <p:cNvSpPr txBox="1">
            <a:spLocks noChangeArrowheads="1"/>
          </p:cNvSpPr>
          <p:nvPr/>
        </p:nvSpPr>
        <p:spPr bwMode="auto">
          <a:xfrm>
            <a:off x="7248128" y="3717032"/>
            <a:ext cx="2592288" cy="43204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s-AR" sz="1600" dirty="0">
                <a:latin typeface="Calibri" panose="020F0502020204030204" pitchFamily="34" charset="0"/>
                <a:ea typeface="Calibri" panose="020F0502020204030204" pitchFamily="34" charset="0"/>
                <a:cs typeface="Times New Roman" panose="02020603050405020304" pitchFamily="18" charset="0"/>
              </a:rPr>
              <a:t>Competencia del médico</a:t>
            </a:r>
          </a:p>
        </p:txBody>
      </p:sp>
      <p:sp>
        <p:nvSpPr>
          <p:cNvPr id="7" name="Rectángulo 6">
            <a:extLst>
              <a:ext uri="{FF2B5EF4-FFF2-40B4-BE49-F238E27FC236}">
                <a16:creationId xmlns:a16="http://schemas.microsoft.com/office/drawing/2014/main" xmlns="" id="{001F6BE9-76BC-4809-9271-A3FF0E329CDB}"/>
              </a:ext>
            </a:extLst>
          </p:cNvPr>
          <p:cNvSpPr/>
          <p:nvPr/>
        </p:nvSpPr>
        <p:spPr>
          <a:xfrm>
            <a:off x="623392" y="4614494"/>
            <a:ext cx="11233248" cy="1261627"/>
          </a:xfrm>
          <a:prstGeom prst="rect">
            <a:avLst/>
          </a:prstGeom>
        </p:spPr>
        <p:txBody>
          <a:bodyPr wrap="square">
            <a:spAutoFit/>
          </a:bodyPr>
          <a:lstStyle/>
          <a:p>
            <a:pPr algn="just">
              <a:lnSpc>
                <a:spcPct val="107000"/>
              </a:lnSpc>
              <a:spcAft>
                <a:spcPts val="0"/>
              </a:spcAft>
            </a:pPr>
            <a:r>
              <a:rPr lang="es-AR" dirty="0">
                <a:latin typeface="Comic Sans MS" panose="030F0702030302020204" pitchFamily="66" charset="0"/>
                <a:ea typeface="Calibri" panose="020F0502020204030204" pitchFamily="34" charset="0"/>
                <a:cs typeface="Calibri" panose="020F0502020204030204" pitchFamily="34" charset="0"/>
              </a:rPr>
              <a:t>(a) </a:t>
            </a:r>
            <a:r>
              <a:rPr lang="es-AR" b="1" dirty="0">
                <a:latin typeface="Comic Sans MS" panose="030F0702030302020204" pitchFamily="66" charset="0"/>
                <a:ea typeface="Calibri" panose="020F0502020204030204" pitchFamily="34" charset="0"/>
                <a:cs typeface="Calibri" panose="020F0502020204030204" pitchFamily="34" charset="0"/>
              </a:rPr>
              <a:t>Reglas constitutivas calificativas; </a:t>
            </a:r>
            <a:r>
              <a:rPr lang="es-AR" dirty="0">
                <a:latin typeface="Comic Sans MS" panose="030F0702030302020204" pitchFamily="66" charset="0"/>
                <a:ea typeface="Calibri" panose="020F0502020204030204" pitchFamily="34" charset="0"/>
                <a:cs typeface="Calibri" panose="020F0502020204030204" pitchFamily="34" charset="0"/>
              </a:rPr>
              <a:t>benevolencia códigos de ética médica</a:t>
            </a:r>
            <a:endParaRPr lang="es-AR" dirty="0">
              <a:latin typeface="Comic Sans MS" panose="030F0702030302020204" pitchFamily="66" charset="0"/>
              <a:ea typeface="Calibri" panose="020F0502020204030204" pitchFamily="34" charset="0"/>
              <a:cs typeface="Times New Roman" panose="02020603050405020304" pitchFamily="18" charset="0"/>
            </a:endParaRPr>
          </a:p>
          <a:p>
            <a:pPr algn="just">
              <a:lnSpc>
                <a:spcPct val="107000"/>
              </a:lnSpc>
              <a:spcAft>
                <a:spcPts val="0"/>
              </a:spcAft>
            </a:pPr>
            <a:r>
              <a:rPr lang="es-AR" dirty="0">
                <a:latin typeface="Comic Sans MS" panose="030F0702030302020204" pitchFamily="66" charset="0"/>
                <a:ea typeface="Calibri" panose="020F0502020204030204" pitchFamily="34" charset="0"/>
                <a:cs typeface="Calibri" panose="020F0502020204030204" pitchFamily="34" charset="0"/>
              </a:rPr>
              <a:t>(b) </a:t>
            </a:r>
            <a:r>
              <a:rPr lang="es-AR" b="1" dirty="0">
                <a:latin typeface="Comic Sans MS" panose="030F0702030302020204" pitchFamily="66" charset="0"/>
                <a:ea typeface="Calibri" panose="020F0502020204030204" pitchFamily="34" charset="0"/>
                <a:cs typeface="Calibri" panose="020F0502020204030204" pitchFamily="34" charset="0"/>
              </a:rPr>
              <a:t>Reglas constitutivas no típicas</a:t>
            </a:r>
            <a:r>
              <a:rPr lang="es-AR" dirty="0">
                <a:latin typeface="Comic Sans MS" panose="030F0702030302020204" pitchFamily="66" charset="0"/>
                <a:ea typeface="Calibri" panose="020F0502020204030204" pitchFamily="34" charset="0"/>
                <a:cs typeface="Calibri" panose="020F0502020204030204" pitchFamily="34" charset="0"/>
              </a:rPr>
              <a:t>: técnica, económica, jurídica. </a:t>
            </a:r>
            <a:r>
              <a:rPr lang="es-AR" dirty="0">
                <a:latin typeface="Comic Sans MS" panose="030F0702030302020204" pitchFamily="66" charset="0"/>
              </a:rPr>
              <a:t>La </a:t>
            </a:r>
            <a:r>
              <a:rPr lang="es-AR" dirty="0" err="1">
                <a:latin typeface="Comic Sans MS" panose="030F0702030302020204" pitchFamily="66" charset="0"/>
              </a:rPr>
              <a:t>técnología</a:t>
            </a:r>
            <a:r>
              <a:rPr lang="es-AR" dirty="0">
                <a:latin typeface="Comic Sans MS" panose="030F0702030302020204" pitchFamily="66" charset="0"/>
              </a:rPr>
              <a:t> no debe ser utilizada sólo porque está disponible. Su empleo depende del principio de benevolencia vale decir si está médicamente indicada o no.</a:t>
            </a:r>
            <a:endParaRPr lang="es-AR" dirty="0">
              <a:latin typeface="Comic Sans MS" panose="030F0702030302020204" pitchFamily="66" charset="0"/>
              <a:ea typeface="Calibri" panose="020F0502020204030204" pitchFamily="34" charset="0"/>
              <a:cs typeface="Times New Roman" panose="02020603050405020304" pitchFamily="18" charset="0"/>
            </a:endParaRPr>
          </a:p>
        </p:txBody>
      </p:sp>
      <p:sp>
        <p:nvSpPr>
          <p:cNvPr id="8" name="Cuadro de texto 2">
            <a:extLst>
              <a:ext uri="{FF2B5EF4-FFF2-40B4-BE49-F238E27FC236}">
                <a16:creationId xmlns:a16="http://schemas.microsoft.com/office/drawing/2014/main" xmlns="" id="{8F256A51-5CD2-4E37-BD64-F9275FF97281}"/>
              </a:ext>
            </a:extLst>
          </p:cNvPr>
          <p:cNvSpPr txBox="1">
            <a:spLocks noChangeArrowheads="1"/>
          </p:cNvSpPr>
          <p:nvPr/>
        </p:nvSpPr>
        <p:spPr bwMode="auto">
          <a:xfrm>
            <a:off x="2351585" y="2239925"/>
            <a:ext cx="1531987" cy="64477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s-AR" sz="1600" dirty="0">
                <a:latin typeface="Calibri" panose="020F0502020204030204" pitchFamily="34" charset="0"/>
                <a:ea typeface="Calibri" panose="020F0502020204030204" pitchFamily="34" charset="0"/>
                <a:cs typeface="Times New Roman" panose="02020603050405020304" pitchFamily="18" charset="0"/>
              </a:rPr>
              <a:t>Lo mejor para el paciente (a)</a:t>
            </a:r>
          </a:p>
        </p:txBody>
      </p:sp>
      <p:sp>
        <p:nvSpPr>
          <p:cNvPr id="9" name="Cuadro de texto 2">
            <a:extLst>
              <a:ext uri="{FF2B5EF4-FFF2-40B4-BE49-F238E27FC236}">
                <a16:creationId xmlns:a16="http://schemas.microsoft.com/office/drawing/2014/main" xmlns="" id="{777BC898-E084-4D1C-A080-3EFF4429F455}"/>
              </a:ext>
            </a:extLst>
          </p:cNvPr>
          <p:cNvSpPr txBox="1">
            <a:spLocks noChangeArrowheads="1"/>
          </p:cNvSpPr>
          <p:nvPr/>
        </p:nvSpPr>
        <p:spPr bwMode="auto">
          <a:xfrm>
            <a:off x="8131345" y="2178615"/>
            <a:ext cx="1741537" cy="64477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s-AR" sz="1500" dirty="0">
                <a:latin typeface="Calibri" panose="020F0502020204030204" pitchFamily="34" charset="0"/>
                <a:ea typeface="Calibri" panose="020F0502020204030204" pitchFamily="34" charset="0"/>
                <a:cs typeface="Times New Roman" panose="02020603050405020304" pitchFamily="18" charset="0"/>
              </a:rPr>
              <a:t>Vigilancia de las competencias (b)</a:t>
            </a:r>
          </a:p>
        </p:txBody>
      </p:sp>
      <p:sp>
        <p:nvSpPr>
          <p:cNvPr id="6" name="Triángulo isósceles 5"/>
          <p:cNvSpPr/>
          <p:nvPr/>
        </p:nvSpPr>
        <p:spPr>
          <a:xfrm>
            <a:off x="4251088" y="1988840"/>
            <a:ext cx="3141056" cy="1440160"/>
          </a:xfrm>
          <a:prstGeom prst="triangle">
            <a:avLst/>
          </a:prstGeom>
          <a:noFill/>
          <a:ln w="3810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79728477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A9F9E4E9-D2DD-4164-B51A-7C374EA61810}"/>
              </a:ext>
            </a:extLst>
          </p:cNvPr>
          <p:cNvSpPr>
            <a:spLocks noGrp="1"/>
          </p:cNvSpPr>
          <p:nvPr>
            <p:ph idx="1"/>
          </p:nvPr>
        </p:nvSpPr>
        <p:spPr>
          <a:xfrm>
            <a:off x="479376" y="2132856"/>
            <a:ext cx="11233248" cy="4104456"/>
          </a:xfrm>
        </p:spPr>
        <p:txBody>
          <a:bodyPr/>
          <a:lstStyle/>
          <a:p>
            <a:pPr algn="just"/>
            <a:r>
              <a:rPr lang="es-AR" sz="2200" u="sng" dirty="0">
                <a:latin typeface="Comic Sans MS" panose="030F0702030302020204" pitchFamily="66" charset="0"/>
              </a:rPr>
              <a:t>Coherencia y complejidad</a:t>
            </a:r>
            <a:r>
              <a:rPr lang="es-AR" sz="2200" dirty="0">
                <a:latin typeface="Comic Sans MS" panose="030F0702030302020204" pitchFamily="66" charset="0"/>
              </a:rPr>
              <a:t>: una actividad humana constituye una práctica si tiene cierto grado de complejidad y coherencia interna, es decir, si no es sólo el resultado de una actividad espontánea e incidental, perseguida sin ninguna intención significativa o compuesta por una mera secuencia de actos pertenecientes a prácticas diferentes y no relacionadas.</a:t>
            </a:r>
          </a:p>
          <a:p>
            <a:pPr algn="just"/>
            <a:endParaRPr lang="es-AR" sz="2200" dirty="0">
              <a:latin typeface="Comic Sans MS" panose="030F0702030302020204" pitchFamily="66" charset="0"/>
            </a:endParaRPr>
          </a:p>
          <a:p>
            <a:pPr marL="0" indent="0" algn="just">
              <a:buNone/>
            </a:pPr>
            <a:endParaRPr lang="es-AR" sz="2200" dirty="0">
              <a:latin typeface="Comic Sans MS" panose="030F0702030302020204" pitchFamily="66" charset="0"/>
            </a:endParaRPr>
          </a:p>
          <a:p>
            <a:pPr algn="just"/>
            <a:r>
              <a:rPr lang="es-AR" sz="2200" u="sng" dirty="0">
                <a:latin typeface="Comic Sans MS" panose="030F0702030302020204" pitchFamily="66" charset="0"/>
              </a:rPr>
              <a:t>Cooperación</a:t>
            </a:r>
            <a:r>
              <a:rPr lang="es-AR" sz="2200" dirty="0">
                <a:latin typeface="Comic Sans MS" panose="030F0702030302020204" pitchFamily="66" charset="0"/>
              </a:rPr>
              <a:t>: una práctica social implica la cooperación de varios agentes para un objetivo común. Una actividad completamente solitaria, llevada a cabo por un individuo sin reconocimiento o mandato de otros, no constituye una práctica.</a:t>
            </a:r>
          </a:p>
          <a:p>
            <a:endParaRPr lang="es-AR" dirty="0"/>
          </a:p>
        </p:txBody>
      </p:sp>
      <p:sp>
        <p:nvSpPr>
          <p:cNvPr id="4" name="Título 1">
            <a:extLst>
              <a:ext uri="{FF2B5EF4-FFF2-40B4-BE49-F238E27FC236}">
                <a16:creationId xmlns:a16="http://schemas.microsoft.com/office/drawing/2014/main" xmlns="" id="{919E1A8E-BA97-4529-9BB4-6762DA0C9843}"/>
              </a:ext>
            </a:extLst>
          </p:cNvPr>
          <p:cNvSpPr>
            <a:spLocks noGrp="1"/>
          </p:cNvSpPr>
          <p:nvPr>
            <p:ph type="title"/>
          </p:nvPr>
        </p:nvSpPr>
        <p:spPr>
          <a:xfrm>
            <a:off x="479376" y="639103"/>
            <a:ext cx="10801200" cy="778098"/>
          </a:xfrm>
        </p:spPr>
        <p:txBody>
          <a:bodyPr/>
          <a:lstStyle/>
          <a:p>
            <a:r>
              <a:rPr lang="es-AR" sz="2800" dirty="0">
                <a:latin typeface="Comic Sans MS" panose="030F0702030302020204" pitchFamily="66" charset="0"/>
              </a:rPr>
              <a:t>Algunas cuestiones sobre la práctica (Alasdair MacIntyre)</a:t>
            </a:r>
          </a:p>
        </p:txBody>
      </p:sp>
    </p:spTree>
    <p:extLst>
      <p:ext uri="{BB962C8B-B14F-4D97-AF65-F5344CB8AC3E}">
        <p14:creationId xmlns:p14="http://schemas.microsoft.com/office/powerpoint/2010/main" val="407332710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2D7AAD0F-EC11-4BCA-B9F2-4D7483142BFD}"/>
              </a:ext>
            </a:extLst>
          </p:cNvPr>
          <p:cNvSpPr>
            <a:spLocks noGrp="1"/>
          </p:cNvSpPr>
          <p:nvPr>
            <p:ph idx="1"/>
          </p:nvPr>
        </p:nvSpPr>
        <p:spPr>
          <a:xfrm>
            <a:off x="335360" y="908720"/>
            <a:ext cx="11233248" cy="4464496"/>
          </a:xfrm>
        </p:spPr>
        <p:txBody>
          <a:bodyPr/>
          <a:lstStyle/>
          <a:p>
            <a:pPr algn="just"/>
            <a:r>
              <a:rPr lang="es-AR" sz="2200" u="sng" dirty="0">
                <a:solidFill>
                  <a:srgbClr val="C00000"/>
                </a:solidFill>
                <a:latin typeface="Comic Sans MS" panose="030F0702030302020204" pitchFamily="66" charset="0"/>
              </a:rPr>
              <a:t>Estándares de excelencia</a:t>
            </a:r>
            <a:r>
              <a:rPr lang="es-AR" sz="2200" dirty="0">
                <a:solidFill>
                  <a:srgbClr val="C00000"/>
                </a:solidFill>
                <a:latin typeface="Comic Sans MS" panose="030F0702030302020204" pitchFamily="66" charset="0"/>
              </a:rPr>
              <a:t>:</a:t>
            </a:r>
            <a:r>
              <a:rPr lang="es-AR" sz="2200" dirty="0">
                <a:latin typeface="Comic Sans MS" panose="030F0702030302020204" pitchFamily="66" charset="0"/>
              </a:rPr>
              <a:t> cualquier sujeto que realice una práctica puede lograr sus bienes de una manera más o menos adecuada, pero existen estándares de excelencia que definen los niveles mínimos de correspondencia socialmente aceptados entre la actividad realizada y el logro de sus bienes internos; desempeñarse de acuerdo a los estándares básicos de excelencia es necesario para ingresar al círculo relevante de aquellos que realizan una determinada práctica socialmente reconocida.</a:t>
            </a:r>
          </a:p>
          <a:p>
            <a:pPr algn="just"/>
            <a:endParaRPr lang="es-AR" sz="2200" u="sng" dirty="0">
              <a:latin typeface="Comic Sans MS" panose="030F0702030302020204" pitchFamily="66" charset="0"/>
            </a:endParaRPr>
          </a:p>
          <a:p>
            <a:pPr algn="just"/>
            <a:r>
              <a:rPr lang="es-AR" sz="2200" u="sng" dirty="0">
                <a:solidFill>
                  <a:srgbClr val="C00000"/>
                </a:solidFill>
                <a:latin typeface="Comic Sans MS" panose="030F0702030302020204" pitchFamily="66" charset="0"/>
              </a:rPr>
              <a:t>Acrecentamiento del </a:t>
            </a:r>
            <a:r>
              <a:rPr lang="es-AR" sz="2200" i="1" u="sng" dirty="0">
                <a:solidFill>
                  <a:srgbClr val="C00000"/>
                </a:solidFill>
                <a:latin typeface="Comic Sans MS" panose="030F0702030302020204" pitchFamily="66" charset="0"/>
              </a:rPr>
              <a:t>know-how</a:t>
            </a:r>
            <a:r>
              <a:rPr lang="es-AR" sz="2200" dirty="0">
                <a:solidFill>
                  <a:srgbClr val="C00000"/>
                </a:solidFill>
                <a:latin typeface="Comic Sans MS" panose="030F0702030302020204" pitchFamily="66" charset="0"/>
              </a:rPr>
              <a:t>:</a:t>
            </a:r>
            <a:r>
              <a:rPr lang="es-AR" sz="2200" dirty="0">
                <a:latin typeface="Comic Sans MS" panose="030F0702030302020204" pitchFamily="66" charset="0"/>
              </a:rPr>
              <a:t> los bienes internos a una práctica son susceptibles de mejorar. Aquellos que han adquirido un dominio especial sobre las virtudes necesarias para alcanzar los bienes, establecen un nuevo estándar en la historia de esa práctica. </a:t>
            </a:r>
            <a:endParaRPr lang="es-AR" dirty="0"/>
          </a:p>
        </p:txBody>
      </p:sp>
    </p:spTree>
    <p:extLst>
      <p:ext uri="{BB962C8B-B14F-4D97-AF65-F5344CB8AC3E}">
        <p14:creationId xmlns:p14="http://schemas.microsoft.com/office/powerpoint/2010/main" val="388598327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2208214" y="404813"/>
            <a:ext cx="7559675" cy="519112"/>
          </a:xfrm>
          <a:prstGeom prst="rect">
            <a:avLst/>
          </a:prstGeom>
          <a:noFill/>
          <a:ln w="9525">
            <a:noFill/>
            <a:miter lim="800000"/>
            <a:headEnd/>
            <a:tailEnd/>
          </a:ln>
          <a:effectLst/>
        </p:spPr>
        <p:txBody>
          <a:bodyPr>
            <a:spAutoFit/>
          </a:bodyPr>
          <a:lstStyle/>
          <a:p>
            <a:pPr algn="ctr" eaLnBrk="1" hangingPunct="1">
              <a:lnSpc>
                <a:spcPct val="100000"/>
              </a:lnSpc>
              <a:spcBef>
                <a:spcPct val="50000"/>
              </a:spcBef>
            </a:pPr>
            <a:r>
              <a:rPr lang="es-MX" sz="2800">
                <a:cs typeface="Arial" charset="0"/>
              </a:rPr>
              <a:t>Proceso de Conocimiento Científico</a:t>
            </a:r>
            <a:endParaRPr lang="es-ES" sz="2800">
              <a:cs typeface="Arial" charset="0"/>
            </a:endParaRPr>
          </a:p>
        </p:txBody>
      </p:sp>
      <p:sp>
        <p:nvSpPr>
          <p:cNvPr id="194563" name="Rectangle 3"/>
          <p:cNvSpPr>
            <a:spLocks noChangeArrowheads="1"/>
          </p:cNvSpPr>
          <p:nvPr/>
        </p:nvSpPr>
        <p:spPr bwMode="auto">
          <a:xfrm>
            <a:off x="7896226" y="3213100"/>
            <a:ext cx="2447925" cy="2376488"/>
          </a:xfrm>
          <a:prstGeom prst="rect">
            <a:avLst/>
          </a:prstGeom>
          <a:noFill/>
          <a:ln w="9525">
            <a:noFill/>
            <a:prstDash val="dash"/>
            <a:miter lim="800000"/>
            <a:headEnd/>
            <a:tailEnd/>
          </a:ln>
          <a:effectLst/>
        </p:spPr>
        <p:txBody>
          <a:bodyPr wrap="none" anchor="ctr"/>
          <a:lstStyle/>
          <a:p>
            <a:pPr algn="ctr" eaLnBrk="1" hangingPunct="1">
              <a:lnSpc>
                <a:spcPct val="100000"/>
              </a:lnSpc>
              <a:spcBef>
                <a:spcPct val="0"/>
              </a:spcBef>
            </a:pPr>
            <a:r>
              <a:rPr lang="es-MX">
                <a:cs typeface="Arial" charset="0"/>
              </a:rPr>
              <a:t>Nuevos conocimientos</a:t>
            </a:r>
          </a:p>
          <a:p>
            <a:pPr algn="ctr" eaLnBrk="1" hangingPunct="1">
              <a:lnSpc>
                <a:spcPct val="100000"/>
              </a:lnSpc>
              <a:spcBef>
                <a:spcPct val="0"/>
              </a:spcBef>
            </a:pPr>
            <a:endParaRPr lang="es-MX">
              <a:cs typeface="Arial" charset="0"/>
            </a:endParaRPr>
          </a:p>
          <a:p>
            <a:pPr algn="ctr" eaLnBrk="1" hangingPunct="1">
              <a:lnSpc>
                <a:spcPct val="100000"/>
              </a:lnSpc>
              <a:spcBef>
                <a:spcPct val="0"/>
              </a:spcBef>
            </a:pPr>
            <a:r>
              <a:rPr lang="es-MX">
                <a:cs typeface="Arial" charset="0"/>
              </a:rPr>
              <a:t>Aplicaciones Técnicas</a:t>
            </a:r>
          </a:p>
          <a:p>
            <a:pPr algn="ctr" eaLnBrk="1" hangingPunct="1">
              <a:lnSpc>
                <a:spcPct val="100000"/>
              </a:lnSpc>
              <a:spcBef>
                <a:spcPct val="0"/>
              </a:spcBef>
            </a:pPr>
            <a:endParaRPr lang="es-MX">
              <a:cs typeface="Arial" charset="0"/>
            </a:endParaRPr>
          </a:p>
          <a:p>
            <a:pPr algn="ctr" eaLnBrk="1" hangingPunct="1">
              <a:lnSpc>
                <a:spcPct val="100000"/>
              </a:lnSpc>
              <a:spcBef>
                <a:spcPct val="0"/>
              </a:spcBef>
            </a:pPr>
            <a:r>
              <a:rPr lang="es-MX">
                <a:cs typeface="Arial" charset="0"/>
              </a:rPr>
              <a:t>Nuevos problemas</a:t>
            </a:r>
          </a:p>
          <a:p>
            <a:pPr algn="ctr" eaLnBrk="1" hangingPunct="1">
              <a:lnSpc>
                <a:spcPct val="100000"/>
              </a:lnSpc>
              <a:spcBef>
                <a:spcPct val="0"/>
              </a:spcBef>
            </a:pPr>
            <a:endParaRPr lang="es-MX">
              <a:cs typeface="Arial" charset="0"/>
            </a:endParaRPr>
          </a:p>
          <a:p>
            <a:pPr algn="ctr" eaLnBrk="1" hangingPunct="1">
              <a:lnSpc>
                <a:spcPct val="100000"/>
              </a:lnSpc>
              <a:spcBef>
                <a:spcPct val="0"/>
              </a:spcBef>
            </a:pPr>
            <a:r>
              <a:rPr lang="es-MX">
                <a:cs typeface="Arial" charset="0"/>
              </a:rPr>
              <a:t>Replanteamiento de los</a:t>
            </a:r>
          </a:p>
          <a:p>
            <a:pPr algn="ctr" eaLnBrk="1" hangingPunct="1">
              <a:lnSpc>
                <a:spcPct val="100000"/>
              </a:lnSpc>
              <a:spcBef>
                <a:spcPct val="0"/>
              </a:spcBef>
            </a:pPr>
            <a:r>
              <a:rPr lang="es-MX">
                <a:cs typeface="Arial" charset="0"/>
              </a:rPr>
              <a:t>problemas</a:t>
            </a:r>
            <a:endParaRPr lang="es-ES">
              <a:cs typeface="Arial" charset="0"/>
            </a:endParaRPr>
          </a:p>
        </p:txBody>
      </p:sp>
      <p:grpSp>
        <p:nvGrpSpPr>
          <p:cNvPr id="2" name="Group 4"/>
          <p:cNvGrpSpPr>
            <a:grpSpLocks/>
          </p:cNvGrpSpPr>
          <p:nvPr/>
        </p:nvGrpSpPr>
        <p:grpSpPr bwMode="auto">
          <a:xfrm>
            <a:off x="2279650" y="908050"/>
            <a:ext cx="7920038" cy="1944688"/>
            <a:chOff x="476" y="572"/>
            <a:chExt cx="4989" cy="1225"/>
          </a:xfrm>
        </p:grpSpPr>
        <p:sp>
          <p:nvSpPr>
            <p:cNvPr id="194565" name="AutoShape 5"/>
            <p:cNvSpPr>
              <a:spLocks noChangeArrowheads="1"/>
            </p:cNvSpPr>
            <p:nvPr/>
          </p:nvSpPr>
          <p:spPr bwMode="auto">
            <a:xfrm>
              <a:off x="3651" y="572"/>
              <a:ext cx="1814" cy="1225"/>
            </a:xfrm>
            <a:prstGeom prst="irregularSeal2">
              <a:avLst/>
            </a:prstGeom>
            <a:noFill/>
            <a:ln w="9525">
              <a:solidFill>
                <a:schemeClr val="tx1"/>
              </a:solidFill>
              <a:prstDash val="dashDot"/>
              <a:miter lim="800000"/>
              <a:headEnd/>
              <a:tailEnd/>
            </a:ln>
            <a:effectLst/>
          </p:spPr>
          <p:txBody>
            <a:bodyPr wrap="none" anchor="ctr"/>
            <a:lstStyle/>
            <a:p>
              <a:pPr algn="ctr" eaLnBrk="1" hangingPunct="1">
                <a:lnSpc>
                  <a:spcPct val="100000"/>
                </a:lnSpc>
                <a:spcBef>
                  <a:spcPct val="0"/>
                </a:spcBef>
              </a:pPr>
              <a:r>
                <a:rPr lang="es-MX">
                  <a:cs typeface="Arial" charset="0"/>
                </a:rPr>
                <a:t>Conocimiento</a:t>
              </a:r>
            </a:p>
            <a:p>
              <a:pPr algn="ctr" eaLnBrk="1" hangingPunct="1">
                <a:lnSpc>
                  <a:spcPct val="100000"/>
                </a:lnSpc>
                <a:spcBef>
                  <a:spcPct val="0"/>
                </a:spcBef>
              </a:pPr>
              <a:r>
                <a:rPr lang="es-MX">
                  <a:cs typeface="Arial" charset="0"/>
                </a:rPr>
                <a:t>Científico</a:t>
              </a:r>
              <a:endParaRPr lang="es-ES">
                <a:cs typeface="Arial" charset="0"/>
              </a:endParaRPr>
            </a:p>
          </p:txBody>
        </p:sp>
        <p:sp>
          <p:nvSpPr>
            <p:cNvPr id="194566" name="AutoShape 6"/>
            <p:cNvSpPr>
              <a:spLocks noChangeArrowheads="1"/>
            </p:cNvSpPr>
            <p:nvPr/>
          </p:nvSpPr>
          <p:spPr bwMode="auto">
            <a:xfrm>
              <a:off x="476" y="845"/>
              <a:ext cx="1134" cy="681"/>
            </a:xfrm>
            <a:prstGeom prst="downArrowCallout">
              <a:avLst>
                <a:gd name="adj1" fmla="val 41630"/>
                <a:gd name="adj2" fmla="val 41630"/>
                <a:gd name="adj3" fmla="val 16667"/>
                <a:gd name="adj4" fmla="val 66667"/>
              </a:avLst>
            </a:prstGeom>
            <a:noFill/>
            <a:ln w="9525">
              <a:solidFill>
                <a:schemeClr val="tx1"/>
              </a:solidFill>
              <a:miter lim="800000"/>
              <a:headEnd/>
              <a:tailEnd/>
            </a:ln>
            <a:effectLst/>
          </p:spPr>
          <p:txBody>
            <a:bodyPr wrap="none" anchor="ctr"/>
            <a:lstStyle/>
            <a:p>
              <a:pPr algn="ctr" eaLnBrk="1" hangingPunct="1">
                <a:lnSpc>
                  <a:spcPct val="100000"/>
                </a:lnSpc>
                <a:spcBef>
                  <a:spcPct val="0"/>
                </a:spcBef>
              </a:pPr>
              <a:r>
                <a:rPr lang="es-MX">
                  <a:cs typeface="Arial" charset="0"/>
                </a:rPr>
                <a:t>Problema</a:t>
              </a:r>
              <a:endParaRPr lang="es-ES">
                <a:cs typeface="Arial" charset="0"/>
              </a:endParaRPr>
            </a:p>
          </p:txBody>
        </p:sp>
        <p:sp>
          <p:nvSpPr>
            <p:cNvPr id="194567" name="Line 7"/>
            <p:cNvSpPr>
              <a:spLocks noChangeShapeType="1"/>
            </p:cNvSpPr>
            <p:nvPr/>
          </p:nvSpPr>
          <p:spPr bwMode="auto">
            <a:xfrm flipH="1">
              <a:off x="1746" y="1026"/>
              <a:ext cx="1814" cy="0"/>
            </a:xfrm>
            <a:prstGeom prst="line">
              <a:avLst/>
            </a:prstGeom>
            <a:noFill/>
            <a:ln w="38100">
              <a:solidFill>
                <a:schemeClr val="tx1"/>
              </a:solidFill>
              <a:round/>
              <a:headEnd/>
              <a:tailEnd type="triangle" w="med" len="med"/>
            </a:ln>
            <a:effectLst/>
          </p:spPr>
          <p:txBody>
            <a:bodyPr/>
            <a:lstStyle/>
            <a:p>
              <a:endParaRPr lang="es-AR"/>
            </a:p>
          </p:txBody>
        </p:sp>
      </p:grpSp>
      <p:sp>
        <p:nvSpPr>
          <p:cNvPr id="194568" name="AutoShape 8"/>
          <p:cNvSpPr>
            <a:spLocks noChangeArrowheads="1"/>
          </p:cNvSpPr>
          <p:nvPr/>
        </p:nvSpPr>
        <p:spPr bwMode="auto">
          <a:xfrm flipH="1">
            <a:off x="6240463" y="6021388"/>
            <a:ext cx="1871662" cy="576262"/>
          </a:xfrm>
          <a:prstGeom prst="wedgeRoundRectCallout">
            <a:avLst>
              <a:gd name="adj1" fmla="val 120653"/>
              <a:gd name="adj2" fmla="val -28241"/>
              <a:gd name="adj3" fmla="val 16667"/>
            </a:avLst>
          </a:prstGeom>
          <a:noFill/>
          <a:ln w="9525">
            <a:solidFill>
              <a:schemeClr val="tx1"/>
            </a:solidFill>
            <a:miter lim="800000"/>
            <a:headEnd/>
            <a:tailEnd/>
          </a:ln>
          <a:effectLst/>
        </p:spPr>
        <p:txBody>
          <a:bodyPr/>
          <a:lstStyle/>
          <a:p>
            <a:pPr algn="ctr" eaLnBrk="1" hangingPunct="1">
              <a:lnSpc>
                <a:spcPct val="100000"/>
              </a:lnSpc>
              <a:spcBef>
                <a:spcPct val="0"/>
              </a:spcBef>
            </a:pPr>
            <a:r>
              <a:rPr lang="es-MX">
                <a:cs typeface="Arial" charset="0"/>
              </a:rPr>
              <a:t>Comunicación</a:t>
            </a:r>
            <a:endParaRPr lang="es-ES">
              <a:cs typeface="Arial" charset="0"/>
            </a:endParaRPr>
          </a:p>
        </p:txBody>
      </p:sp>
      <p:grpSp>
        <p:nvGrpSpPr>
          <p:cNvPr id="3" name="Group 9"/>
          <p:cNvGrpSpPr>
            <a:grpSpLocks/>
          </p:cNvGrpSpPr>
          <p:nvPr/>
        </p:nvGrpSpPr>
        <p:grpSpPr bwMode="auto">
          <a:xfrm>
            <a:off x="5448301" y="2924175"/>
            <a:ext cx="1800225" cy="1944688"/>
            <a:chOff x="2472" y="1842"/>
            <a:chExt cx="1134" cy="1225"/>
          </a:xfrm>
        </p:grpSpPr>
        <p:sp>
          <p:nvSpPr>
            <p:cNvPr id="194570" name="Rectangle 10"/>
            <p:cNvSpPr>
              <a:spLocks noChangeArrowheads="1"/>
            </p:cNvSpPr>
            <p:nvPr/>
          </p:nvSpPr>
          <p:spPr bwMode="auto">
            <a:xfrm>
              <a:off x="2472" y="1842"/>
              <a:ext cx="1134" cy="681"/>
            </a:xfrm>
            <a:prstGeom prst="rect">
              <a:avLst/>
            </a:prstGeom>
            <a:noFill/>
            <a:ln w="9525">
              <a:solidFill>
                <a:schemeClr val="tx1"/>
              </a:solidFill>
              <a:miter lim="800000"/>
              <a:headEnd/>
              <a:tailEnd/>
            </a:ln>
            <a:effectLst/>
          </p:spPr>
          <p:txBody>
            <a:bodyPr wrap="none" anchor="ctr"/>
            <a:lstStyle/>
            <a:p>
              <a:pPr algn="ctr" eaLnBrk="1" hangingPunct="1">
                <a:lnSpc>
                  <a:spcPct val="100000"/>
                </a:lnSpc>
                <a:spcBef>
                  <a:spcPct val="0"/>
                </a:spcBef>
              </a:pPr>
              <a:r>
                <a:rPr lang="es-MX">
                  <a:cs typeface="Arial" charset="0"/>
                </a:rPr>
                <a:t>Comunidad</a:t>
              </a:r>
            </a:p>
            <a:p>
              <a:pPr algn="ctr" eaLnBrk="1" hangingPunct="1">
                <a:lnSpc>
                  <a:spcPct val="100000"/>
                </a:lnSpc>
                <a:spcBef>
                  <a:spcPct val="0"/>
                </a:spcBef>
              </a:pPr>
              <a:r>
                <a:rPr lang="es-MX">
                  <a:cs typeface="Arial" charset="0"/>
                </a:rPr>
                <a:t>Científica y sus</a:t>
              </a:r>
            </a:p>
            <a:p>
              <a:pPr algn="ctr" eaLnBrk="1" hangingPunct="1">
                <a:lnSpc>
                  <a:spcPct val="100000"/>
                </a:lnSpc>
                <a:spcBef>
                  <a:spcPct val="0"/>
                </a:spcBef>
              </a:pPr>
              <a:r>
                <a:rPr lang="es-MX">
                  <a:cs typeface="Arial" charset="0"/>
                </a:rPr>
                <a:t>paradigmas</a:t>
              </a:r>
              <a:endParaRPr lang="es-ES">
                <a:cs typeface="Arial" charset="0"/>
              </a:endParaRPr>
            </a:p>
          </p:txBody>
        </p:sp>
        <p:sp>
          <p:nvSpPr>
            <p:cNvPr id="194571" name="AutoShape 11"/>
            <p:cNvSpPr>
              <a:spLocks noChangeArrowheads="1"/>
            </p:cNvSpPr>
            <p:nvPr/>
          </p:nvSpPr>
          <p:spPr bwMode="auto">
            <a:xfrm>
              <a:off x="2699" y="2568"/>
              <a:ext cx="862" cy="499"/>
            </a:xfrm>
            <a:prstGeom prst="rightArrow">
              <a:avLst>
                <a:gd name="adj1" fmla="val 50000"/>
                <a:gd name="adj2" fmla="val 43186"/>
              </a:avLst>
            </a:prstGeom>
            <a:noFill/>
            <a:ln w="22225">
              <a:solidFill>
                <a:schemeClr val="tx1"/>
              </a:solidFill>
              <a:prstDash val="lgDash"/>
              <a:miter lim="800000"/>
              <a:headEnd/>
              <a:tailEnd/>
            </a:ln>
            <a:effectLst/>
          </p:spPr>
          <p:txBody>
            <a:bodyPr wrap="none" anchor="ctr"/>
            <a:lstStyle/>
            <a:p>
              <a:endParaRPr lang="es-AR"/>
            </a:p>
          </p:txBody>
        </p:sp>
      </p:grpSp>
      <p:grpSp>
        <p:nvGrpSpPr>
          <p:cNvPr id="4" name="Group 12"/>
          <p:cNvGrpSpPr>
            <a:grpSpLocks/>
          </p:cNvGrpSpPr>
          <p:nvPr/>
        </p:nvGrpSpPr>
        <p:grpSpPr bwMode="auto">
          <a:xfrm>
            <a:off x="1992313" y="2060575"/>
            <a:ext cx="4824412" cy="4248150"/>
            <a:chOff x="295" y="1298"/>
            <a:chExt cx="3039" cy="2676"/>
          </a:xfrm>
        </p:grpSpPr>
        <p:sp>
          <p:nvSpPr>
            <p:cNvPr id="194573" name="AutoShape 13"/>
            <p:cNvSpPr>
              <a:spLocks noChangeArrowheads="1"/>
            </p:cNvSpPr>
            <p:nvPr/>
          </p:nvSpPr>
          <p:spPr bwMode="auto">
            <a:xfrm>
              <a:off x="657" y="1752"/>
              <a:ext cx="998" cy="499"/>
            </a:xfrm>
            <a:prstGeom prst="leftArrow">
              <a:avLst>
                <a:gd name="adj1" fmla="val 50000"/>
                <a:gd name="adj2" fmla="val 50000"/>
              </a:avLst>
            </a:prstGeom>
            <a:noFill/>
            <a:ln w="9525">
              <a:solidFill>
                <a:schemeClr val="tx1"/>
              </a:solidFill>
              <a:miter lim="800000"/>
              <a:headEnd/>
              <a:tailEnd/>
            </a:ln>
            <a:effectLst/>
          </p:spPr>
          <p:txBody>
            <a:bodyPr wrap="none" anchor="ctr"/>
            <a:lstStyle/>
            <a:p>
              <a:pPr algn="ctr" eaLnBrk="1" hangingPunct="1">
                <a:lnSpc>
                  <a:spcPct val="100000"/>
                </a:lnSpc>
                <a:spcBef>
                  <a:spcPct val="0"/>
                </a:spcBef>
              </a:pPr>
              <a:r>
                <a:rPr lang="es-MX">
                  <a:cs typeface="Arial" charset="0"/>
                </a:rPr>
                <a:t>Delimitación</a:t>
              </a:r>
              <a:endParaRPr lang="es-ES">
                <a:cs typeface="Arial" charset="0"/>
              </a:endParaRPr>
            </a:p>
          </p:txBody>
        </p:sp>
        <p:sp>
          <p:nvSpPr>
            <p:cNvPr id="194574" name="AutoShape 14"/>
            <p:cNvSpPr>
              <a:spLocks noChangeArrowheads="1"/>
            </p:cNvSpPr>
            <p:nvPr/>
          </p:nvSpPr>
          <p:spPr bwMode="auto">
            <a:xfrm>
              <a:off x="476" y="2251"/>
              <a:ext cx="1270" cy="499"/>
            </a:xfrm>
            <a:prstGeom prst="leftArrow">
              <a:avLst>
                <a:gd name="adj1" fmla="val 50000"/>
                <a:gd name="adj2" fmla="val 63627"/>
              </a:avLst>
            </a:prstGeom>
            <a:noFill/>
            <a:ln w="9525">
              <a:solidFill>
                <a:schemeClr val="tx1"/>
              </a:solidFill>
              <a:miter lim="800000"/>
              <a:headEnd/>
              <a:tailEnd/>
            </a:ln>
            <a:effectLst/>
          </p:spPr>
          <p:txBody>
            <a:bodyPr wrap="none" anchor="ctr"/>
            <a:lstStyle/>
            <a:p>
              <a:pPr algn="ctr" eaLnBrk="1" hangingPunct="1">
                <a:lnSpc>
                  <a:spcPct val="100000"/>
                </a:lnSpc>
                <a:spcBef>
                  <a:spcPct val="0"/>
                </a:spcBef>
              </a:pPr>
              <a:r>
                <a:rPr lang="es-MX" sz="1600">
                  <a:cs typeface="Arial" charset="0"/>
                </a:rPr>
                <a:t>Hipótesis Contrast</a:t>
              </a:r>
              <a:endParaRPr lang="es-ES" sz="1600">
                <a:cs typeface="Arial" charset="0"/>
              </a:endParaRPr>
            </a:p>
          </p:txBody>
        </p:sp>
        <p:sp>
          <p:nvSpPr>
            <p:cNvPr id="194575" name="AutoShape 15"/>
            <p:cNvSpPr>
              <a:spLocks noChangeArrowheads="1"/>
            </p:cNvSpPr>
            <p:nvPr/>
          </p:nvSpPr>
          <p:spPr bwMode="auto">
            <a:xfrm>
              <a:off x="476" y="2840"/>
              <a:ext cx="1225" cy="499"/>
            </a:xfrm>
            <a:prstGeom prst="leftArrow">
              <a:avLst>
                <a:gd name="adj1" fmla="val 50000"/>
                <a:gd name="adj2" fmla="val 61373"/>
              </a:avLst>
            </a:prstGeom>
            <a:noFill/>
            <a:ln w="9525">
              <a:solidFill>
                <a:schemeClr val="tx1"/>
              </a:solidFill>
              <a:miter lim="800000"/>
              <a:headEnd/>
              <a:tailEnd/>
            </a:ln>
            <a:effectLst/>
          </p:spPr>
          <p:txBody>
            <a:bodyPr wrap="none" anchor="ctr"/>
            <a:lstStyle/>
            <a:p>
              <a:pPr algn="ctr" eaLnBrk="1" hangingPunct="1">
                <a:lnSpc>
                  <a:spcPct val="100000"/>
                </a:lnSpc>
                <a:spcBef>
                  <a:spcPct val="0"/>
                </a:spcBef>
              </a:pPr>
              <a:r>
                <a:rPr lang="es-MX" sz="1600">
                  <a:cs typeface="Arial" charset="0"/>
                </a:rPr>
                <a:t>Diseño &amp; realizac</a:t>
              </a:r>
              <a:endParaRPr lang="es-ES" sz="1600">
                <a:cs typeface="Arial" charset="0"/>
              </a:endParaRPr>
            </a:p>
          </p:txBody>
        </p:sp>
        <p:sp>
          <p:nvSpPr>
            <p:cNvPr id="194576" name="AutoShape 16"/>
            <p:cNvSpPr>
              <a:spLocks noChangeArrowheads="1"/>
            </p:cNvSpPr>
            <p:nvPr/>
          </p:nvSpPr>
          <p:spPr bwMode="auto">
            <a:xfrm>
              <a:off x="612" y="3475"/>
              <a:ext cx="1225" cy="499"/>
            </a:xfrm>
            <a:prstGeom prst="roundRect">
              <a:avLst>
                <a:gd name="adj" fmla="val 16667"/>
              </a:avLst>
            </a:prstGeom>
            <a:noFill/>
            <a:ln w="9525">
              <a:solidFill>
                <a:schemeClr val="tx1"/>
              </a:solidFill>
              <a:round/>
              <a:headEnd/>
              <a:tailEnd/>
            </a:ln>
            <a:effectLst/>
          </p:spPr>
          <p:txBody>
            <a:bodyPr wrap="none" anchor="ctr"/>
            <a:lstStyle/>
            <a:p>
              <a:pPr algn="ctr" eaLnBrk="1" hangingPunct="1">
                <a:lnSpc>
                  <a:spcPct val="100000"/>
                </a:lnSpc>
                <a:spcBef>
                  <a:spcPct val="0"/>
                </a:spcBef>
              </a:pPr>
              <a:r>
                <a:rPr lang="es-MX">
                  <a:cs typeface="Arial" charset="0"/>
                </a:rPr>
                <a:t>Análisis de los</a:t>
              </a:r>
            </a:p>
            <a:p>
              <a:pPr algn="ctr" eaLnBrk="1" hangingPunct="1">
                <a:lnSpc>
                  <a:spcPct val="100000"/>
                </a:lnSpc>
                <a:spcBef>
                  <a:spcPct val="0"/>
                </a:spcBef>
              </a:pPr>
              <a:r>
                <a:rPr lang="es-MX">
                  <a:cs typeface="Arial" charset="0"/>
                </a:rPr>
                <a:t>Resultados</a:t>
              </a:r>
              <a:endParaRPr lang="es-ES">
                <a:cs typeface="Arial" charset="0"/>
              </a:endParaRPr>
            </a:p>
          </p:txBody>
        </p:sp>
        <p:sp>
          <p:nvSpPr>
            <p:cNvPr id="194577" name="AutoShape 17"/>
            <p:cNvSpPr>
              <a:spLocks noChangeArrowheads="1"/>
            </p:cNvSpPr>
            <p:nvPr/>
          </p:nvSpPr>
          <p:spPr bwMode="auto">
            <a:xfrm>
              <a:off x="1746" y="2069"/>
              <a:ext cx="181" cy="499"/>
            </a:xfrm>
            <a:prstGeom prst="curvedLeftArrow">
              <a:avLst>
                <a:gd name="adj1" fmla="val 55138"/>
                <a:gd name="adj2" fmla="val 110276"/>
                <a:gd name="adj3" fmla="val 33333"/>
              </a:avLst>
            </a:prstGeom>
            <a:solidFill>
              <a:schemeClr val="accent1"/>
            </a:solidFill>
            <a:ln w="9525">
              <a:solidFill>
                <a:schemeClr val="tx1"/>
              </a:solidFill>
              <a:miter lim="800000"/>
              <a:headEnd/>
              <a:tailEnd/>
            </a:ln>
            <a:effectLst/>
          </p:spPr>
          <p:txBody>
            <a:bodyPr wrap="none" anchor="ctr"/>
            <a:lstStyle/>
            <a:p>
              <a:endParaRPr lang="es-AR"/>
            </a:p>
          </p:txBody>
        </p:sp>
        <p:sp>
          <p:nvSpPr>
            <p:cNvPr id="194578" name="AutoShape 18"/>
            <p:cNvSpPr>
              <a:spLocks noChangeArrowheads="1"/>
            </p:cNvSpPr>
            <p:nvPr/>
          </p:nvSpPr>
          <p:spPr bwMode="auto">
            <a:xfrm>
              <a:off x="1791" y="2614"/>
              <a:ext cx="181" cy="499"/>
            </a:xfrm>
            <a:prstGeom prst="curvedLeftArrow">
              <a:avLst>
                <a:gd name="adj1" fmla="val 55138"/>
                <a:gd name="adj2" fmla="val 110276"/>
                <a:gd name="adj3" fmla="val 33333"/>
              </a:avLst>
            </a:prstGeom>
            <a:solidFill>
              <a:schemeClr val="accent1"/>
            </a:solidFill>
            <a:ln w="9525">
              <a:solidFill>
                <a:schemeClr val="tx1"/>
              </a:solidFill>
              <a:miter lim="800000"/>
              <a:headEnd/>
              <a:tailEnd/>
            </a:ln>
            <a:effectLst/>
          </p:spPr>
          <p:txBody>
            <a:bodyPr wrap="none" anchor="ctr"/>
            <a:lstStyle/>
            <a:p>
              <a:endParaRPr lang="es-AR"/>
            </a:p>
          </p:txBody>
        </p:sp>
        <p:sp>
          <p:nvSpPr>
            <p:cNvPr id="194579" name="AutoShape 19"/>
            <p:cNvSpPr>
              <a:spLocks noChangeArrowheads="1"/>
            </p:cNvSpPr>
            <p:nvPr/>
          </p:nvSpPr>
          <p:spPr bwMode="auto">
            <a:xfrm>
              <a:off x="1837" y="3113"/>
              <a:ext cx="181" cy="499"/>
            </a:xfrm>
            <a:prstGeom prst="curvedLeftArrow">
              <a:avLst>
                <a:gd name="adj1" fmla="val 55138"/>
                <a:gd name="adj2" fmla="val 110276"/>
                <a:gd name="adj3" fmla="val 33333"/>
              </a:avLst>
            </a:prstGeom>
            <a:solidFill>
              <a:schemeClr val="accent1"/>
            </a:solidFill>
            <a:ln w="9525">
              <a:solidFill>
                <a:schemeClr val="tx1"/>
              </a:solidFill>
              <a:miter lim="800000"/>
              <a:headEnd/>
              <a:tailEnd/>
            </a:ln>
            <a:effectLst/>
          </p:spPr>
          <p:txBody>
            <a:bodyPr wrap="none" anchor="ctr"/>
            <a:lstStyle/>
            <a:p>
              <a:endParaRPr lang="es-AR"/>
            </a:p>
          </p:txBody>
        </p:sp>
        <p:grpSp>
          <p:nvGrpSpPr>
            <p:cNvPr id="5" name="Group 20"/>
            <p:cNvGrpSpPr>
              <a:grpSpLocks/>
            </p:cNvGrpSpPr>
            <p:nvPr/>
          </p:nvGrpSpPr>
          <p:grpSpPr bwMode="auto">
            <a:xfrm>
              <a:off x="295" y="1979"/>
              <a:ext cx="226" cy="1724"/>
              <a:chOff x="295" y="1979"/>
              <a:chExt cx="226" cy="1724"/>
            </a:xfrm>
          </p:grpSpPr>
          <p:sp>
            <p:nvSpPr>
              <p:cNvPr id="194581" name="Line 21"/>
              <p:cNvSpPr>
                <a:spLocks noChangeShapeType="1"/>
              </p:cNvSpPr>
              <p:nvPr/>
            </p:nvSpPr>
            <p:spPr bwMode="auto">
              <a:xfrm flipH="1">
                <a:off x="295" y="3702"/>
                <a:ext cx="226" cy="0"/>
              </a:xfrm>
              <a:prstGeom prst="line">
                <a:avLst/>
              </a:prstGeom>
              <a:noFill/>
              <a:ln w="28575">
                <a:solidFill>
                  <a:schemeClr val="tx1"/>
                </a:solidFill>
                <a:round/>
                <a:headEnd/>
                <a:tailEnd/>
              </a:ln>
              <a:effectLst/>
            </p:spPr>
            <p:txBody>
              <a:bodyPr/>
              <a:lstStyle/>
              <a:p>
                <a:endParaRPr lang="es-AR"/>
              </a:p>
            </p:txBody>
          </p:sp>
          <p:sp>
            <p:nvSpPr>
              <p:cNvPr id="194582" name="Line 22"/>
              <p:cNvSpPr>
                <a:spLocks noChangeShapeType="1"/>
              </p:cNvSpPr>
              <p:nvPr/>
            </p:nvSpPr>
            <p:spPr bwMode="auto">
              <a:xfrm flipV="1">
                <a:off x="295" y="1979"/>
                <a:ext cx="0" cy="1724"/>
              </a:xfrm>
              <a:prstGeom prst="line">
                <a:avLst/>
              </a:prstGeom>
              <a:noFill/>
              <a:ln w="28575">
                <a:solidFill>
                  <a:schemeClr val="tx1"/>
                </a:solidFill>
                <a:round/>
                <a:headEnd/>
                <a:tailEnd/>
              </a:ln>
              <a:effectLst/>
            </p:spPr>
            <p:txBody>
              <a:bodyPr/>
              <a:lstStyle/>
              <a:p>
                <a:endParaRPr lang="es-AR"/>
              </a:p>
            </p:txBody>
          </p:sp>
          <p:sp>
            <p:nvSpPr>
              <p:cNvPr id="194583" name="Line 23"/>
              <p:cNvSpPr>
                <a:spLocks noChangeShapeType="1"/>
              </p:cNvSpPr>
              <p:nvPr/>
            </p:nvSpPr>
            <p:spPr bwMode="auto">
              <a:xfrm>
                <a:off x="295" y="1979"/>
                <a:ext cx="226" cy="0"/>
              </a:xfrm>
              <a:prstGeom prst="line">
                <a:avLst/>
              </a:prstGeom>
              <a:noFill/>
              <a:ln w="28575">
                <a:solidFill>
                  <a:schemeClr val="tx1"/>
                </a:solidFill>
                <a:round/>
                <a:headEnd/>
                <a:tailEnd type="triangle" w="med" len="med"/>
              </a:ln>
              <a:effectLst/>
            </p:spPr>
            <p:txBody>
              <a:bodyPr/>
              <a:lstStyle/>
              <a:p>
                <a:endParaRPr lang="es-AR"/>
              </a:p>
            </p:txBody>
          </p:sp>
          <p:sp>
            <p:nvSpPr>
              <p:cNvPr id="194584" name="Line 24"/>
              <p:cNvSpPr>
                <a:spLocks noChangeShapeType="1"/>
              </p:cNvSpPr>
              <p:nvPr/>
            </p:nvSpPr>
            <p:spPr bwMode="auto">
              <a:xfrm>
                <a:off x="295" y="2523"/>
                <a:ext cx="181" cy="0"/>
              </a:xfrm>
              <a:prstGeom prst="line">
                <a:avLst/>
              </a:prstGeom>
              <a:noFill/>
              <a:ln w="28575">
                <a:solidFill>
                  <a:schemeClr val="tx1"/>
                </a:solidFill>
                <a:round/>
                <a:headEnd/>
                <a:tailEnd type="triangle" w="med" len="med"/>
              </a:ln>
              <a:effectLst/>
            </p:spPr>
            <p:txBody>
              <a:bodyPr/>
              <a:lstStyle/>
              <a:p>
                <a:endParaRPr lang="es-AR"/>
              </a:p>
            </p:txBody>
          </p:sp>
          <p:sp>
            <p:nvSpPr>
              <p:cNvPr id="194585" name="Line 25"/>
              <p:cNvSpPr>
                <a:spLocks noChangeShapeType="1"/>
              </p:cNvSpPr>
              <p:nvPr/>
            </p:nvSpPr>
            <p:spPr bwMode="auto">
              <a:xfrm>
                <a:off x="295" y="3113"/>
                <a:ext cx="181" cy="0"/>
              </a:xfrm>
              <a:prstGeom prst="line">
                <a:avLst/>
              </a:prstGeom>
              <a:noFill/>
              <a:ln w="28575">
                <a:solidFill>
                  <a:schemeClr val="tx1"/>
                </a:solidFill>
                <a:round/>
                <a:headEnd/>
                <a:tailEnd type="triangle" w="med" len="med"/>
              </a:ln>
              <a:effectLst/>
            </p:spPr>
            <p:txBody>
              <a:bodyPr/>
              <a:lstStyle/>
              <a:p>
                <a:endParaRPr lang="es-AR"/>
              </a:p>
            </p:txBody>
          </p:sp>
        </p:grpSp>
        <p:grpSp>
          <p:nvGrpSpPr>
            <p:cNvPr id="6" name="Group 26"/>
            <p:cNvGrpSpPr>
              <a:grpSpLocks/>
            </p:cNvGrpSpPr>
            <p:nvPr/>
          </p:nvGrpSpPr>
          <p:grpSpPr bwMode="auto">
            <a:xfrm>
              <a:off x="1973" y="1298"/>
              <a:ext cx="1361" cy="2450"/>
              <a:chOff x="1973" y="1298"/>
              <a:chExt cx="1361" cy="2450"/>
            </a:xfrm>
          </p:grpSpPr>
          <p:sp>
            <p:nvSpPr>
              <p:cNvPr id="194587" name="Line 27"/>
              <p:cNvSpPr>
                <a:spLocks noChangeShapeType="1"/>
              </p:cNvSpPr>
              <p:nvPr/>
            </p:nvSpPr>
            <p:spPr bwMode="auto">
              <a:xfrm flipH="1">
                <a:off x="2290" y="1298"/>
                <a:ext cx="1044" cy="0"/>
              </a:xfrm>
              <a:prstGeom prst="line">
                <a:avLst/>
              </a:prstGeom>
              <a:noFill/>
              <a:ln w="38100">
                <a:solidFill>
                  <a:schemeClr val="tx1"/>
                </a:solidFill>
                <a:round/>
                <a:headEnd/>
                <a:tailEnd/>
              </a:ln>
              <a:effectLst/>
            </p:spPr>
            <p:txBody>
              <a:bodyPr/>
              <a:lstStyle/>
              <a:p>
                <a:endParaRPr lang="es-AR"/>
              </a:p>
            </p:txBody>
          </p:sp>
          <p:sp>
            <p:nvSpPr>
              <p:cNvPr id="194588" name="Line 28"/>
              <p:cNvSpPr>
                <a:spLocks noChangeShapeType="1"/>
              </p:cNvSpPr>
              <p:nvPr/>
            </p:nvSpPr>
            <p:spPr bwMode="auto">
              <a:xfrm>
                <a:off x="2290" y="1298"/>
                <a:ext cx="0" cy="2450"/>
              </a:xfrm>
              <a:prstGeom prst="line">
                <a:avLst/>
              </a:prstGeom>
              <a:noFill/>
              <a:ln w="38100">
                <a:solidFill>
                  <a:schemeClr val="tx1"/>
                </a:solidFill>
                <a:round/>
                <a:headEnd/>
                <a:tailEnd/>
              </a:ln>
              <a:effectLst/>
            </p:spPr>
            <p:txBody>
              <a:bodyPr/>
              <a:lstStyle/>
              <a:p>
                <a:endParaRPr lang="es-AR"/>
              </a:p>
            </p:txBody>
          </p:sp>
          <p:sp>
            <p:nvSpPr>
              <p:cNvPr id="194589" name="Line 29"/>
              <p:cNvSpPr>
                <a:spLocks noChangeShapeType="1"/>
              </p:cNvSpPr>
              <p:nvPr/>
            </p:nvSpPr>
            <p:spPr bwMode="auto">
              <a:xfrm flipH="1">
                <a:off x="1973" y="1979"/>
                <a:ext cx="317" cy="0"/>
              </a:xfrm>
              <a:prstGeom prst="line">
                <a:avLst/>
              </a:prstGeom>
              <a:noFill/>
              <a:ln w="38100">
                <a:solidFill>
                  <a:schemeClr val="tx1"/>
                </a:solidFill>
                <a:round/>
                <a:headEnd/>
                <a:tailEnd type="triangle" w="med" len="med"/>
              </a:ln>
              <a:effectLst/>
            </p:spPr>
            <p:txBody>
              <a:bodyPr/>
              <a:lstStyle/>
              <a:p>
                <a:endParaRPr lang="es-AR"/>
              </a:p>
            </p:txBody>
          </p:sp>
          <p:sp>
            <p:nvSpPr>
              <p:cNvPr id="194590" name="Line 30"/>
              <p:cNvSpPr>
                <a:spLocks noChangeShapeType="1"/>
              </p:cNvSpPr>
              <p:nvPr/>
            </p:nvSpPr>
            <p:spPr bwMode="auto">
              <a:xfrm flipH="1">
                <a:off x="2018" y="2478"/>
                <a:ext cx="272" cy="0"/>
              </a:xfrm>
              <a:prstGeom prst="line">
                <a:avLst/>
              </a:prstGeom>
              <a:noFill/>
              <a:ln w="38100">
                <a:solidFill>
                  <a:schemeClr val="tx1"/>
                </a:solidFill>
                <a:round/>
                <a:headEnd/>
                <a:tailEnd type="triangle" w="med" len="med"/>
              </a:ln>
              <a:effectLst/>
            </p:spPr>
            <p:txBody>
              <a:bodyPr/>
              <a:lstStyle/>
              <a:p>
                <a:endParaRPr lang="es-AR"/>
              </a:p>
            </p:txBody>
          </p:sp>
          <p:sp>
            <p:nvSpPr>
              <p:cNvPr id="194591" name="Line 31"/>
              <p:cNvSpPr>
                <a:spLocks noChangeShapeType="1"/>
              </p:cNvSpPr>
              <p:nvPr/>
            </p:nvSpPr>
            <p:spPr bwMode="auto">
              <a:xfrm flipH="1">
                <a:off x="2018" y="3067"/>
                <a:ext cx="272" cy="0"/>
              </a:xfrm>
              <a:prstGeom prst="line">
                <a:avLst/>
              </a:prstGeom>
              <a:noFill/>
              <a:ln w="38100">
                <a:solidFill>
                  <a:schemeClr val="tx1"/>
                </a:solidFill>
                <a:round/>
                <a:headEnd/>
                <a:tailEnd type="triangle" w="med" len="med"/>
              </a:ln>
              <a:effectLst/>
            </p:spPr>
            <p:txBody>
              <a:bodyPr/>
              <a:lstStyle/>
              <a:p>
                <a:endParaRPr lang="es-AR"/>
              </a:p>
            </p:txBody>
          </p:sp>
          <p:sp>
            <p:nvSpPr>
              <p:cNvPr id="194592" name="Line 32"/>
              <p:cNvSpPr>
                <a:spLocks noChangeShapeType="1"/>
              </p:cNvSpPr>
              <p:nvPr/>
            </p:nvSpPr>
            <p:spPr bwMode="auto">
              <a:xfrm flipH="1">
                <a:off x="2018" y="3748"/>
                <a:ext cx="272" cy="0"/>
              </a:xfrm>
              <a:prstGeom prst="line">
                <a:avLst/>
              </a:prstGeom>
              <a:noFill/>
              <a:ln w="38100">
                <a:solidFill>
                  <a:schemeClr val="tx1"/>
                </a:solidFill>
                <a:round/>
                <a:headEnd/>
                <a:tailEnd type="triangle" w="med" len="med"/>
              </a:ln>
              <a:effectLst/>
            </p:spPr>
            <p:txBody>
              <a:bodyPr/>
              <a:lstStyle/>
              <a:p>
                <a:endParaRPr lang="es-AR"/>
              </a:p>
            </p:txBody>
          </p:sp>
        </p:gr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ou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94563">
                                            <p:txEl>
                                              <p:pRg st="0" end="0"/>
                                            </p:txEl>
                                          </p:spTgt>
                                        </p:tgtEl>
                                        <p:attrNameLst>
                                          <p:attrName>style.visibility</p:attrName>
                                        </p:attrNameLst>
                                      </p:cBhvr>
                                      <p:to>
                                        <p:strVal val="visible"/>
                                      </p:to>
                                    </p:set>
                                    <p:animEffect transition="in" filter="box(out)">
                                      <p:cBhvr>
                                        <p:cTn id="22" dur="500"/>
                                        <p:tgtEl>
                                          <p:spTgt spid="194563">
                                            <p:txEl>
                                              <p:pRg st="0" end="0"/>
                                            </p:txEl>
                                          </p:spTgt>
                                        </p:tgtEl>
                                      </p:cBhvr>
                                    </p:animEffect>
                                  </p:childTnLst>
                                </p:cTn>
                              </p:par>
                              <p:par>
                                <p:cTn id="23" presetID="4" presetClass="entr" presetSubtype="32" fill="hold" nodeType="withEffect">
                                  <p:stCondLst>
                                    <p:cond delay="0"/>
                                  </p:stCondLst>
                                  <p:childTnLst>
                                    <p:set>
                                      <p:cBhvr>
                                        <p:cTn id="24" dur="1" fill="hold">
                                          <p:stCondLst>
                                            <p:cond delay="0"/>
                                          </p:stCondLst>
                                        </p:cTn>
                                        <p:tgtEl>
                                          <p:spTgt spid="194563">
                                            <p:txEl>
                                              <p:pRg st="2" end="2"/>
                                            </p:txEl>
                                          </p:spTgt>
                                        </p:tgtEl>
                                        <p:attrNameLst>
                                          <p:attrName>style.visibility</p:attrName>
                                        </p:attrNameLst>
                                      </p:cBhvr>
                                      <p:to>
                                        <p:strVal val="visible"/>
                                      </p:to>
                                    </p:set>
                                    <p:animEffect transition="in" filter="box(out)">
                                      <p:cBhvr>
                                        <p:cTn id="25" dur="500"/>
                                        <p:tgtEl>
                                          <p:spTgt spid="194563">
                                            <p:txEl>
                                              <p:pRg st="2" end="2"/>
                                            </p:txEl>
                                          </p:spTgt>
                                        </p:tgtEl>
                                      </p:cBhvr>
                                    </p:animEffect>
                                  </p:childTnLst>
                                </p:cTn>
                              </p:par>
                              <p:par>
                                <p:cTn id="26" presetID="4" presetClass="entr" presetSubtype="32" fill="hold" nodeType="withEffect">
                                  <p:stCondLst>
                                    <p:cond delay="0"/>
                                  </p:stCondLst>
                                  <p:childTnLst>
                                    <p:set>
                                      <p:cBhvr>
                                        <p:cTn id="27" dur="1" fill="hold">
                                          <p:stCondLst>
                                            <p:cond delay="0"/>
                                          </p:stCondLst>
                                        </p:cTn>
                                        <p:tgtEl>
                                          <p:spTgt spid="194563">
                                            <p:txEl>
                                              <p:pRg st="4" end="4"/>
                                            </p:txEl>
                                          </p:spTgt>
                                        </p:tgtEl>
                                        <p:attrNameLst>
                                          <p:attrName>style.visibility</p:attrName>
                                        </p:attrNameLst>
                                      </p:cBhvr>
                                      <p:to>
                                        <p:strVal val="visible"/>
                                      </p:to>
                                    </p:set>
                                    <p:animEffect transition="in" filter="box(out)">
                                      <p:cBhvr>
                                        <p:cTn id="28" dur="500"/>
                                        <p:tgtEl>
                                          <p:spTgt spid="194563">
                                            <p:txEl>
                                              <p:pRg st="4" end="4"/>
                                            </p:txEl>
                                          </p:spTgt>
                                        </p:tgtEl>
                                      </p:cBhvr>
                                    </p:animEffect>
                                  </p:childTnLst>
                                </p:cTn>
                              </p:par>
                              <p:par>
                                <p:cTn id="29" presetID="4" presetClass="entr" presetSubtype="32" fill="hold" nodeType="withEffect">
                                  <p:stCondLst>
                                    <p:cond delay="0"/>
                                  </p:stCondLst>
                                  <p:childTnLst>
                                    <p:set>
                                      <p:cBhvr>
                                        <p:cTn id="30" dur="1" fill="hold">
                                          <p:stCondLst>
                                            <p:cond delay="0"/>
                                          </p:stCondLst>
                                        </p:cTn>
                                        <p:tgtEl>
                                          <p:spTgt spid="194563">
                                            <p:txEl>
                                              <p:pRg st="6" end="6"/>
                                            </p:txEl>
                                          </p:spTgt>
                                        </p:tgtEl>
                                        <p:attrNameLst>
                                          <p:attrName>style.visibility</p:attrName>
                                        </p:attrNameLst>
                                      </p:cBhvr>
                                      <p:to>
                                        <p:strVal val="visible"/>
                                      </p:to>
                                    </p:set>
                                    <p:animEffect transition="in" filter="box(out)">
                                      <p:cBhvr>
                                        <p:cTn id="31" dur="500"/>
                                        <p:tgtEl>
                                          <p:spTgt spid="194563">
                                            <p:txEl>
                                              <p:pRg st="6" end="6"/>
                                            </p:txEl>
                                          </p:spTgt>
                                        </p:tgtEl>
                                      </p:cBhvr>
                                    </p:animEffect>
                                  </p:childTnLst>
                                </p:cTn>
                              </p:par>
                              <p:par>
                                <p:cTn id="32" presetID="4" presetClass="entr" presetSubtype="32" fill="hold" nodeType="withEffect">
                                  <p:stCondLst>
                                    <p:cond delay="0"/>
                                  </p:stCondLst>
                                  <p:childTnLst>
                                    <p:set>
                                      <p:cBhvr>
                                        <p:cTn id="33" dur="1" fill="hold">
                                          <p:stCondLst>
                                            <p:cond delay="0"/>
                                          </p:stCondLst>
                                        </p:cTn>
                                        <p:tgtEl>
                                          <p:spTgt spid="194563">
                                            <p:txEl>
                                              <p:pRg st="7" end="7"/>
                                            </p:txEl>
                                          </p:spTgt>
                                        </p:tgtEl>
                                        <p:attrNameLst>
                                          <p:attrName>style.visibility</p:attrName>
                                        </p:attrNameLst>
                                      </p:cBhvr>
                                      <p:to>
                                        <p:strVal val="visible"/>
                                      </p:to>
                                    </p:set>
                                    <p:animEffect transition="in" filter="box(out)">
                                      <p:cBhvr>
                                        <p:cTn id="34" dur="500"/>
                                        <p:tgtEl>
                                          <p:spTgt spid="19456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194568"/>
                                        </p:tgtEl>
                                        <p:attrNameLst>
                                          <p:attrName>style.visibility</p:attrName>
                                        </p:attrNameLst>
                                      </p:cBhvr>
                                      <p:to>
                                        <p:strVal val="visible"/>
                                      </p:to>
                                    </p:set>
                                    <p:animEffect transition="in" filter="box(out)">
                                      <p:cBhvr>
                                        <p:cTn id="39" dur="500"/>
                                        <p:tgtEl>
                                          <p:spTgt spid="194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xmlns="" id="{523546CB-D29B-4355-9F61-1B183C0FF6AD}"/>
              </a:ext>
            </a:extLst>
          </p:cNvPr>
          <p:cNvSpPr>
            <a:spLocks noGrp="1" noChangeArrowheads="1"/>
          </p:cNvSpPr>
          <p:nvPr>
            <p:ph type="body" idx="1"/>
          </p:nvPr>
        </p:nvSpPr>
        <p:spPr>
          <a:xfrm>
            <a:off x="191344" y="476250"/>
            <a:ext cx="11809312" cy="5905500"/>
          </a:xfrm>
        </p:spPr>
        <p:txBody>
          <a:bodyPr/>
          <a:lstStyle/>
          <a:p>
            <a:pPr marL="0" lvl="1" indent="0" algn="just">
              <a:lnSpc>
                <a:spcPct val="90000"/>
              </a:lnSpc>
              <a:buNone/>
            </a:pPr>
            <a:r>
              <a:rPr lang="es-AR" altLang="es-AR" sz="3200" dirty="0">
                <a:latin typeface="Calibri" panose="020F0502020204030204" pitchFamily="34" charset="0"/>
                <a:cs typeface="Calibri" panose="020F0502020204030204" pitchFamily="34" charset="0"/>
              </a:rPr>
              <a:t>Ciencia (observación y explicación)</a:t>
            </a:r>
          </a:p>
          <a:p>
            <a:pPr marL="0" lvl="1" indent="0" algn="just">
              <a:lnSpc>
                <a:spcPct val="90000"/>
              </a:lnSpc>
              <a:buNone/>
            </a:pPr>
            <a:r>
              <a:rPr lang="es-AR" altLang="es-AR" sz="3200" dirty="0">
                <a:latin typeface="Calibri" panose="020F0502020204030204" pitchFamily="34" charset="0"/>
                <a:cs typeface="Calibri" panose="020F0502020204030204" pitchFamily="34" charset="0"/>
              </a:rPr>
              <a:t>Filosofía (reflexión y especulación)</a:t>
            </a:r>
          </a:p>
          <a:p>
            <a:pPr algn="just">
              <a:lnSpc>
                <a:spcPct val="90000"/>
              </a:lnSpc>
            </a:pPr>
            <a:endParaRPr lang="es-AR" altLang="es-AR" dirty="0">
              <a:latin typeface="Calibri" panose="020F0502020204030204" pitchFamily="34" charset="0"/>
              <a:cs typeface="Calibri" panose="020F0502020204030204" pitchFamily="34" charset="0"/>
            </a:endParaRPr>
          </a:p>
          <a:p>
            <a:pPr marL="0" indent="0" algn="just">
              <a:lnSpc>
                <a:spcPct val="90000"/>
              </a:lnSpc>
              <a:buNone/>
            </a:pPr>
            <a:r>
              <a:rPr lang="es-AR" altLang="es-AR" dirty="0">
                <a:latin typeface="Calibri" panose="020F0502020204030204" pitchFamily="34" charset="0"/>
                <a:cs typeface="Calibri" panose="020F0502020204030204" pitchFamily="34" charset="0"/>
              </a:rPr>
              <a:t>Teorías (</a:t>
            </a:r>
            <a:r>
              <a:rPr lang="es-AR" altLang="es-AR" i="1" dirty="0" err="1">
                <a:solidFill>
                  <a:srgbClr val="C00000"/>
                </a:solidFill>
                <a:latin typeface="Calibri" panose="020F0502020204030204" pitchFamily="34" charset="0"/>
                <a:cs typeface="Calibri" panose="020F0502020204030204" pitchFamily="34" charset="0"/>
              </a:rPr>
              <a:t>theoria</a:t>
            </a:r>
            <a:r>
              <a:rPr lang="es-AR" altLang="es-AR" dirty="0">
                <a:latin typeface="Calibri" panose="020F0502020204030204" pitchFamily="34" charset="0"/>
                <a:cs typeface="Calibri" panose="020F0502020204030204" pitchFamily="34" charset="0"/>
              </a:rPr>
              <a:t>, pensamiento especulativo, </a:t>
            </a:r>
            <a:r>
              <a:rPr lang="es-AR" altLang="es-AR" i="1" dirty="0" err="1">
                <a:solidFill>
                  <a:srgbClr val="C00000"/>
                </a:solidFill>
                <a:latin typeface="Calibri" panose="020F0502020204030204" pitchFamily="34" charset="0"/>
                <a:cs typeface="Calibri" panose="020F0502020204030204" pitchFamily="34" charset="0"/>
              </a:rPr>
              <a:t>theoros</a:t>
            </a:r>
            <a:r>
              <a:rPr lang="es-AR" altLang="es-AR" dirty="0">
                <a:latin typeface="Calibri" panose="020F0502020204030204" pitchFamily="34" charset="0"/>
                <a:cs typeface="Calibri" panose="020F0502020204030204" pitchFamily="34" charset="0"/>
              </a:rPr>
              <a:t> espectador) proposiciones (abstracciones) que surgen tras investigar los objetos/fenómenos </a:t>
            </a:r>
          </a:p>
          <a:p>
            <a:pPr algn="just">
              <a:lnSpc>
                <a:spcPct val="90000"/>
              </a:lnSpc>
            </a:pPr>
            <a:endParaRPr lang="es-AR" altLang="es-AR" dirty="0">
              <a:latin typeface="Calibri" panose="020F0502020204030204" pitchFamily="34" charset="0"/>
              <a:cs typeface="Calibri" panose="020F0502020204030204" pitchFamily="34" charset="0"/>
            </a:endParaRPr>
          </a:p>
          <a:p>
            <a:pPr marL="0" indent="0" algn="just">
              <a:lnSpc>
                <a:spcPct val="90000"/>
              </a:lnSpc>
              <a:buNone/>
            </a:pPr>
            <a:r>
              <a:rPr lang="es-AR" altLang="es-AR" dirty="0">
                <a:latin typeface="Calibri" panose="020F0502020204030204" pitchFamily="34" charset="0"/>
                <a:cs typeface="Calibri" panose="020F0502020204030204" pitchFamily="34" charset="0"/>
              </a:rPr>
              <a:t>La realidad se revela en la medida que poseemos un instrumental teórico para aprehenderla, los conceptos y las herramientas capaces de abordarla</a:t>
            </a:r>
            <a:endParaRPr lang="es-ES" altLang="es-AR" dirty="0">
              <a:latin typeface="Calibri" panose="020F0502020204030204" pitchFamily="34" charset="0"/>
              <a:cs typeface="Calibri" panose="020F0502020204030204" pitchFamily="34"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animEffect transition="in" filter="wipe(up)">
                                      <p:cBhvr>
                                        <p:cTn id="7" dur="500"/>
                                        <p:tgtEl>
                                          <p:spTgt spid="88066">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8066">
                                            <p:txEl>
                                              <p:pRg st="1" end="1"/>
                                            </p:txEl>
                                          </p:spTgt>
                                        </p:tgtEl>
                                        <p:attrNameLst>
                                          <p:attrName>style.visibility</p:attrName>
                                        </p:attrNameLst>
                                      </p:cBhvr>
                                      <p:to>
                                        <p:strVal val="visible"/>
                                      </p:to>
                                    </p:set>
                                    <p:animEffect transition="in" filter="wipe(up)">
                                      <p:cBhvr>
                                        <p:cTn id="10" dur="500"/>
                                        <p:tgtEl>
                                          <p:spTgt spid="88066">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8066">
                                            <p:txEl>
                                              <p:pRg st="3" end="3"/>
                                            </p:txEl>
                                          </p:spTgt>
                                        </p:tgtEl>
                                        <p:attrNameLst>
                                          <p:attrName>style.visibility</p:attrName>
                                        </p:attrNameLst>
                                      </p:cBhvr>
                                      <p:to>
                                        <p:strVal val="visible"/>
                                      </p:to>
                                    </p:set>
                                    <p:animEffect transition="in" filter="wipe(up)">
                                      <p:cBhvr>
                                        <p:cTn id="15" dur="500"/>
                                        <p:tgtEl>
                                          <p:spTgt spid="88066">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88066">
                                            <p:txEl>
                                              <p:pRg st="5" end="5"/>
                                            </p:txEl>
                                          </p:spTgt>
                                        </p:tgtEl>
                                        <p:attrNameLst>
                                          <p:attrName>style.visibility</p:attrName>
                                        </p:attrNameLst>
                                      </p:cBhvr>
                                      <p:to>
                                        <p:strVal val="visible"/>
                                      </p:to>
                                    </p:set>
                                    <p:animEffect transition="in" filter="wipe(up)">
                                      <p:cBhvr>
                                        <p:cTn id="20" dur="500"/>
                                        <p:tgtEl>
                                          <p:spTgt spid="880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xmlns="" id="{3EA2FF17-53D2-496C-8856-03EC8A3F04F3}"/>
              </a:ext>
            </a:extLst>
          </p:cNvPr>
          <p:cNvSpPr>
            <a:spLocks noGrp="1" noChangeArrowheads="1"/>
          </p:cNvSpPr>
          <p:nvPr>
            <p:ph type="title"/>
          </p:nvPr>
        </p:nvSpPr>
        <p:spPr>
          <a:xfrm>
            <a:off x="1508172" y="450166"/>
            <a:ext cx="9461695" cy="942536"/>
          </a:xfrm>
          <a:solidFill>
            <a:srgbClr val="000032"/>
          </a:solidFill>
        </p:spPr>
        <p:txBody>
          <a:bodyPr/>
          <a:lstStyle/>
          <a:p>
            <a:r>
              <a:rPr lang="es-AR" altLang="es-AR" sz="3600" dirty="0">
                <a:solidFill>
                  <a:srgbClr val="DFFFFF"/>
                </a:solidFill>
                <a:latin typeface="Calibri" panose="020F0502020204030204" pitchFamily="34" charset="0"/>
                <a:cs typeface="Calibri" panose="020F0502020204030204" pitchFamily="34" charset="0"/>
              </a:rPr>
              <a:t>Características del Conocimiento Científico</a:t>
            </a:r>
            <a:endParaRPr lang="es-ES" altLang="es-AR" sz="3600" dirty="0">
              <a:solidFill>
                <a:srgbClr val="DFFFFF"/>
              </a:solidFill>
              <a:latin typeface="Calibri" panose="020F0502020204030204" pitchFamily="34" charset="0"/>
              <a:cs typeface="Calibri" panose="020F0502020204030204" pitchFamily="34" charset="0"/>
            </a:endParaRPr>
          </a:p>
        </p:txBody>
      </p:sp>
      <p:sp>
        <p:nvSpPr>
          <p:cNvPr id="89091" name="Rectangle 3">
            <a:extLst>
              <a:ext uri="{FF2B5EF4-FFF2-40B4-BE49-F238E27FC236}">
                <a16:creationId xmlns:a16="http://schemas.microsoft.com/office/drawing/2014/main" xmlns="" id="{66C535A0-7FC4-4187-B245-81C5150F94D5}"/>
              </a:ext>
            </a:extLst>
          </p:cNvPr>
          <p:cNvSpPr>
            <a:spLocks noGrp="1" noChangeArrowheads="1"/>
          </p:cNvSpPr>
          <p:nvPr>
            <p:ph type="body" idx="1"/>
          </p:nvPr>
        </p:nvSpPr>
        <p:spPr>
          <a:xfrm>
            <a:off x="337625" y="1981200"/>
            <a:ext cx="11648049" cy="4688160"/>
          </a:xfrm>
          <a:gradFill rotWithShape="1">
            <a:gsLst>
              <a:gs pos="0">
                <a:srgbClr val="660066"/>
              </a:gs>
              <a:gs pos="100000">
                <a:srgbClr val="140014"/>
              </a:gs>
            </a:gsLst>
            <a:path path="shape">
              <a:fillToRect l="50000" t="50000" r="50000" b="50000"/>
            </a:path>
          </a:gradFill>
        </p:spPr>
        <p:txBody>
          <a:bodyPr/>
          <a:lstStyle/>
          <a:p>
            <a:r>
              <a:rPr lang="es-AR" altLang="es-AR" sz="3600" dirty="0">
                <a:solidFill>
                  <a:srgbClr val="FFFFCC"/>
                </a:solidFill>
                <a:latin typeface="Calibri" panose="020F0502020204030204" pitchFamily="34" charset="0"/>
                <a:cs typeface="Calibri" panose="020F0502020204030204" pitchFamily="34" charset="0"/>
              </a:rPr>
              <a:t>Tiene capacidad descriptiva, explicativa y predictiva</a:t>
            </a:r>
          </a:p>
          <a:p>
            <a:r>
              <a:rPr lang="es-AR" altLang="es-AR" sz="3600" dirty="0">
                <a:solidFill>
                  <a:srgbClr val="CC00CC"/>
                </a:solidFill>
                <a:latin typeface="Calibri" panose="020F0502020204030204" pitchFamily="34" charset="0"/>
                <a:cs typeface="Calibri" panose="020F0502020204030204" pitchFamily="34" charset="0"/>
              </a:rPr>
              <a:t>Es de carácter crítico</a:t>
            </a:r>
          </a:p>
          <a:p>
            <a:r>
              <a:rPr lang="es-AR" altLang="es-AR" sz="3600" dirty="0">
                <a:solidFill>
                  <a:srgbClr val="CC00CC"/>
                </a:solidFill>
                <a:latin typeface="Calibri" panose="020F0502020204030204" pitchFamily="34" charset="0"/>
                <a:cs typeface="Calibri" panose="020F0502020204030204" pitchFamily="34" charset="0"/>
              </a:rPr>
              <a:t>Tiene fundamentos lógicos y empíricos</a:t>
            </a:r>
          </a:p>
          <a:p>
            <a:r>
              <a:rPr lang="es-AR" altLang="es-AR" sz="3600" dirty="0">
                <a:solidFill>
                  <a:srgbClr val="CC00CC"/>
                </a:solidFill>
                <a:latin typeface="Calibri" panose="020F0502020204030204" pitchFamily="34" charset="0"/>
                <a:cs typeface="Calibri" panose="020F0502020204030204" pitchFamily="34" charset="0"/>
              </a:rPr>
              <a:t>Utiliza un método</a:t>
            </a:r>
          </a:p>
          <a:p>
            <a:r>
              <a:rPr lang="es-AR" altLang="es-AR" sz="3600" dirty="0">
                <a:solidFill>
                  <a:srgbClr val="CC00CC"/>
                </a:solidFill>
                <a:latin typeface="Calibri" panose="020F0502020204030204" pitchFamily="34" charset="0"/>
                <a:cs typeface="Calibri" panose="020F0502020204030204" pitchFamily="34" charset="0"/>
              </a:rPr>
              <a:t>Es sistemático</a:t>
            </a:r>
          </a:p>
          <a:p>
            <a:r>
              <a:rPr lang="es-AR" altLang="es-AR" sz="3600" dirty="0">
                <a:solidFill>
                  <a:srgbClr val="CC00CC"/>
                </a:solidFill>
                <a:latin typeface="Calibri" panose="020F0502020204030204" pitchFamily="34" charset="0"/>
                <a:cs typeface="Calibri" panose="020F0502020204030204" pitchFamily="34" charset="0"/>
              </a:rPr>
              <a:t>Se comunica mediante un lenguaje preciso</a:t>
            </a:r>
          </a:p>
          <a:p>
            <a:r>
              <a:rPr lang="es-AR" altLang="es-AR" sz="3600" dirty="0">
                <a:solidFill>
                  <a:srgbClr val="CC00CC"/>
                </a:solidFill>
                <a:latin typeface="Calibri" panose="020F0502020204030204" pitchFamily="34" charset="0"/>
                <a:cs typeface="Calibri" panose="020F0502020204030204" pitchFamily="34" charset="0"/>
              </a:rPr>
              <a:t>Pretende ser objetivo</a:t>
            </a:r>
          </a:p>
          <a:p>
            <a:endParaRPr lang="es-ES" altLang="es-AR" dirty="0">
              <a:solidFill>
                <a:srgbClr val="FFFFCC"/>
              </a:solidFill>
              <a:latin typeface="Comic Sans MS" panose="030F0702030302020204" pitchFamily="66"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9091">
                                            <p:bg/>
                                          </p:spTgt>
                                        </p:tgtEl>
                                        <p:attrNameLst>
                                          <p:attrName>style.visibility</p:attrName>
                                        </p:attrNameLst>
                                      </p:cBhvr>
                                      <p:to>
                                        <p:strVal val="visible"/>
                                      </p:to>
                                    </p:set>
                                    <p:animEffect transition="in" filter="wipe(up)">
                                      <p:cBhvr>
                                        <p:cTn id="7" dur="500"/>
                                        <p:tgtEl>
                                          <p:spTgt spid="8909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9091">
                                            <p:txEl>
                                              <p:pRg st="0" end="0"/>
                                            </p:txEl>
                                          </p:spTgt>
                                        </p:tgtEl>
                                        <p:attrNameLst>
                                          <p:attrName>style.visibility</p:attrName>
                                        </p:attrNameLst>
                                      </p:cBhvr>
                                      <p:to>
                                        <p:strVal val="visible"/>
                                      </p:to>
                                    </p:set>
                                    <p:animEffect transition="in" filter="wipe(up)">
                                      <p:cBhvr>
                                        <p:cTn id="12" dur="500"/>
                                        <p:tgtEl>
                                          <p:spTgt spid="890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9091">
                                            <p:txEl>
                                              <p:pRg st="1" end="1"/>
                                            </p:txEl>
                                          </p:spTgt>
                                        </p:tgtEl>
                                        <p:attrNameLst>
                                          <p:attrName>style.visibility</p:attrName>
                                        </p:attrNameLst>
                                      </p:cBhvr>
                                      <p:to>
                                        <p:strVal val="visible"/>
                                      </p:to>
                                    </p:set>
                                    <p:animEffect transition="in" filter="wipe(up)">
                                      <p:cBhvr>
                                        <p:cTn id="17" dur="500"/>
                                        <p:tgtEl>
                                          <p:spTgt spid="89091">
                                            <p:txEl>
                                              <p:pRg st="1" end="1"/>
                                            </p:txEl>
                                          </p:spTgt>
                                        </p:tgtEl>
                                      </p:cBhvr>
                                    </p:animEffect>
                                  </p:childTnLst>
                                </p:cTn>
                              </p:par>
                              <p:par>
                                <p:cTn id="18" presetID="22" presetClass="entr" presetSubtype="1" fill="hold" nodeType="withEffect">
                                  <p:stCondLst>
                                    <p:cond delay="0"/>
                                  </p:stCondLst>
                                  <p:childTnLst>
                                    <p:set>
                                      <p:cBhvr>
                                        <p:cTn id="19" dur="1" fill="hold">
                                          <p:stCondLst>
                                            <p:cond delay="0"/>
                                          </p:stCondLst>
                                        </p:cTn>
                                        <p:tgtEl>
                                          <p:spTgt spid="89091">
                                            <p:txEl>
                                              <p:pRg st="2" end="2"/>
                                            </p:txEl>
                                          </p:spTgt>
                                        </p:tgtEl>
                                        <p:attrNameLst>
                                          <p:attrName>style.visibility</p:attrName>
                                        </p:attrNameLst>
                                      </p:cBhvr>
                                      <p:to>
                                        <p:strVal val="visible"/>
                                      </p:to>
                                    </p:set>
                                    <p:animEffect transition="in" filter="wipe(up)">
                                      <p:cBhvr>
                                        <p:cTn id="20" dur="500"/>
                                        <p:tgtEl>
                                          <p:spTgt spid="89091">
                                            <p:txEl>
                                              <p:pRg st="2" end="2"/>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89091">
                                            <p:txEl>
                                              <p:pRg st="3" end="3"/>
                                            </p:txEl>
                                          </p:spTgt>
                                        </p:tgtEl>
                                        <p:attrNameLst>
                                          <p:attrName>style.visibility</p:attrName>
                                        </p:attrNameLst>
                                      </p:cBhvr>
                                      <p:to>
                                        <p:strVal val="visible"/>
                                      </p:to>
                                    </p:set>
                                    <p:animEffect transition="in" filter="wipe(up)">
                                      <p:cBhvr>
                                        <p:cTn id="23" dur="500"/>
                                        <p:tgtEl>
                                          <p:spTgt spid="89091">
                                            <p:txEl>
                                              <p:pRg st="3" end="3"/>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89091">
                                            <p:txEl>
                                              <p:pRg st="4" end="4"/>
                                            </p:txEl>
                                          </p:spTgt>
                                        </p:tgtEl>
                                        <p:attrNameLst>
                                          <p:attrName>style.visibility</p:attrName>
                                        </p:attrNameLst>
                                      </p:cBhvr>
                                      <p:to>
                                        <p:strVal val="visible"/>
                                      </p:to>
                                    </p:set>
                                    <p:animEffect transition="in" filter="wipe(up)">
                                      <p:cBhvr>
                                        <p:cTn id="26" dur="500"/>
                                        <p:tgtEl>
                                          <p:spTgt spid="89091">
                                            <p:txEl>
                                              <p:pRg st="4" end="4"/>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89091">
                                            <p:txEl>
                                              <p:pRg st="5" end="5"/>
                                            </p:txEl>
                                          </p:spTgt>
                                        </p:tgtEl>
                                        <p:attrNameLst>
                                          <p:attrName>style.visibility</p:attrName>
                                        </p:attrNameLst>
                                      </p:cBhvr>
                                      <p:to>
                                        <p:strVal val="visible"/>
                                      </p:to>
                                    </p:set>
                                    <p:animEffect transition="in" filter="wipe(up)">
                                      <p:cBhvr>
                                        <p:cTn id="29" dur="500"/>
                                        <p:tgtEl>
                                          <p:spTgt spid="89091">
                                            <p:txEl>
                                              <p:pRg st="5" end="5"/>
                                            </p:txEl>
                                          </p:spTgt>
                                        </p:tgtEl>
                                      </p:cBhvr>
                                    </p:animEffect>
                                  </p:childTnLst>
                                </p:cTn>
                              </p:par>
                              <p:par>
                                <p:cTn id="30" presetID="22" presetClass="entr" presetSubtype="1" fill="hold" nodeType="withEffect">
                                  <p:stCondLst>
                                    <p:cond delay="0"/>
                                  </p:stCondLst>
                                  <p:childTnLst>
                                    <p:set>
                                      <p:cBhvr>
                                        <p:cTn id="31" dur="1" fill="hold">
                                          <p:stCondLst>
                                            <p:cond delay="0"/>
                                          </p:stCondLst>
                                        </p:cTn>
                                        <p:tgtEl>
                                          <p:spTgt spid="89091">
                                            <p:txEl>
                                              <p:pRg st="6" end="6"/>
                                            </p:txEl>
                                          </p:spTgt>
                                        </p:tgtEl>
                                        <p:attrNameLst>
                                          <p:attrName>style.visibility</p:attrName>
                                        </p:attrNameLst>
                                      </p:cBhvr>
                                      <p:to>
                                        <p:strVal val="visible"/>
                                      </p:to>
                                    </p:set>
                                    <p:animEffect transition="in" filter="wipe(up)">
                                      <p:cBhvr>
                                        <p:cTn id="32" dur="500"/>
                                        <p:tgtEl>
                                          <p:spTgt spid="890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59DF68E8-6ECB-4678-BC90-C2B56B020CDB}"/>
              </a:ext>
            </a:extLst>
          </p:cNvPr>
          <p:cNvSpPr>
            <a:spLocks noGrp="1" noChangeArrowheads="1"/>
          </p:cNvSpPr>
          <p:nvPr>
            <p:ph type="title"/>
          </p:nvPr>
        </p:nvSpPr>
        <p:spPr>
          <a:xfrm>
            <a:off x="250873" y="365126"/>
            <a:ext cx="11690253" cy="943170"/>
          </a:xfrm>
        </p:spPr>
        <p:txBody>
          <a:bodyPr>
            <a:normAutofit/>
          </a:bodyPr>
          <a:lstStyle/>
          <a:p>
            <a:pPr eaLnBrk="1" hangingPunct="1"/>
            <a:r>
              <a:rPr lang="es-ES_tradnl" altLang="es-AR" sz="4000" u="sng" dirty="0">
                <a:latin typeface="Calibri" panose="020F0502020204030204" pitchFamily="34" charset="0"/>
                <a:cs typeface="Calibri" panose="020F0502020204030204" pitchFamily="34" charset="0"/>
              </a:rPr>
              <a:t>Decisión</a:t>
            </a:r>
            <a:r>
              <a:rPr lang="es-ES_tradnl" altLang="es-AR" sz="4000" dirty="0">
                <a:latin typeface="Calibri" panose="020F0502020204030204" pitchFamily="34" charset="0"/>
                <a:cs typeface="Calibri" panose="020F0502020204030204" pitchFamily="34" charset="0"/>
              </a:rPr>
              <a:t>: ¿modificar los eventos de la enfermedad?</a:t>
            </a:r>
          </a:p>
        </p:txBody>
      </p:sp>
      <p:sp>
        <p:nvSpPr>
          <p:cNvPr id="2051" name="Rectangle 3">
            <a:extLst>
              <a:ext uri="{FF2B5EF4-FFF2-40B4-BE49-F238E27FC236}">
                <a16:creationId xmlns:a16="http://schemas.microsoft.com/office/drawing/2014/main" xmlns="" id="{B650E362-3685-4971-AB65-993E19400EDE}"/>
              </a:ext>
            </a:extLst>
          </p:cNvPr>
          <p:cNvSpPr>
            <a:spLocks noGrp="1" noChangeArrowheads="1"/>
          </p:cNvSpPr>
          <p:nvPr>
            <p:ph type="body" idx="1"/>
          </p:nvPr>
        </p:nvSpPr>
        <p:spPr>
          <a:xfrm>
            <a:off x="250873" y="2147569"/>
            <a:ext cx="11690253" cy="4017735"/>
          </a:xfrm>
        </p:spPr>
        <p:txBody>
          <a:bodyPr/>
          <a:lstStyle/>
          <a:p>
            <a:pPr eaLnBrk="1" hangingPunct="1"/>
            <a:r>
              <a:rPr lang="es-AR" altLang="es-AR" dirty="0">
                <a:latin typeface="Calibri" panose="020F0502020204030204" pitchFamily="34" charset="0"/>
                <a:cs typeface="Calibri" panose="020F0502020204030204" pitchFamily="34" charset="0"/>
              </a:rPr>
              <a:t>Si la respuesta es NO  </a:t>
            </a:r>
          </a:p>
          <a:p>
            <a:pPr lvl="1" eaLnBrk="1" hangingPunct="1"/>
            <a:r>
              <a:rPr lang="es-AR" altLang="es-AR" dirty="0">
                <a:latin typeface="Calibri" panose="020F0502020204030204" pitchFamily="34" charset="0"/>
                <a:cs typeface="Calibri" panose="020F0502020204030204" pitchFamily="34" charset="0"/>
              </a:rPr>
              <a:t>estudio OBSERVACIONAL, vale decir que el investigador sólo observa los eventos, por ejemplo  estudios de Casos y controles</a:t>
            </a:r>
          </a:p>
          <a:p>
            <a:pPr lvl="1" eaLnBrk="1" hangingPunct="1"/>
            <a:endParaRPr lang="es-AR" altLang="es-AR" dirty="0">
              <a:latin typeface="Calibri" panose="020F0502020204030204" pitchFamily="34" charset="0"/>
              <a:cs typeface="Calibri" panose="020F0502020204030204" pitchFamily="34" charset="0"/>
            </a:endParaRPr>
          </a:p>
          <a:p>
            <a:pPr eaLnBrk="1" hangingPunct="1"/>
            <a:r>
              <a:rPr lang="es-AR" altLang="es-AR" dirty="0">
                <a:latin typeface="Calibri" panose="020F0502020204030204" pitchFamily="34" charset="0"/>
                <a:cs typeface="Calibri" panose="020F0502020204030204" pitchFamily="34" charset="0"/>
              </a:rPr>
              <a:t>Si la respuesta es SI </a:t>
            </a:r>
          </a:p>
          <a:p>
            <a:pPr lvl="1" eaLnBrk="1" hangingPunct="1"/>
            <a:r>
              <a:rPr lang="es-AR" altLang="es-AR" dirty="0">
                <a:latin typeface="Calibri" panose="020F0502020204030204" pitchFamily="34" charset="0"/>
                <a:cs typeface="Calibri" panose="020F0502020204030204" pitchFamily="34" charset="0"/>
              </a:rPr>
              <a:t>Estudio experimental (ENSAYO CLINICO). En el mismo se analizará en qué medida una intervención (aplicación de un tratamiento) puede modificar un resultado</a:t>
            </a:r>
          </a:p>
          <a:p>
            <a:pPr eaLnBrk="1" hangingPunct="1"/>
            <a:endParaRPr lang="es-ES_tradnl" altLang="es-AR" dirty="0">
              <a:solidFill>
                <a:srgbClr val="CCFF99"/>
              </a:solidFill>
              <a:latin typeface="Comic Sans MS" panose="030F0702030302020204" pitchFamily="66"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51">
                                            <p:txEl>
                                              <p:pRg st="0" end="0"/>
                                            </p:txEl>
                                          </p:spTgt>
                                        </p:tgtEl>
                                        <p:attrNameLst>
                                          <p:attrName>style.visibility</p:attrName>
                                        </p:attrNameLst>
                                      </p:cBhvr>
                                      <p:to>
                                        <p:strVal val="visible"/>
                                      </p:to>
                                    </p:set>
                                    <p:animEffect transition="in" filter="wipe(up)">
                                      <p:cBhvr>
                                        <p:cTn id="12" dur="500"/>
                                        <p:tgtEl>
                                          <p:spTgt spid="2051">
                                            <p:txEl>
                                              <p:pRg st="0" end="0"/>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051">
                                            <p:txEl>
                                              <p:pRg st="1" end="1"/>
                                            </p:txEl>
                                          </p:spTgt>
                                        </p:tgtEl>
                                        <p:attrNameLst>
                                          <p:attrName>style.visibility</p:attrName>
                                        </p:attrNameLst>
                                      </p:cBhvr>
                                      <p:to>
                                        <p:strVal val="visible"/>
                                      </p:to>
                                    </p:set>
                                    <p:animEffect transition="in" filter="wipe(up)">
                                      <p:cBhvr>
                                        <p:cTn id="15" dur="500"/>
                                        <p:tgtEl>
                                          <p:spTgt spid="205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51">
                                            <p:txEl>
                                              <p:pRg st="3" end="3"/>
                                            </p:txEl>
                                          </p:spTgt>
                                        </p:tgtEl>
                                        <p:attrNameLst>
                                          <p:attrName>style.visibility</p:attrName>
                                        </p:attrNameLst>
                                      </p:cBhvr>
                                      <p:to>
                                        <p:strVal val="visible"/>
                                      </p:to>
                                    </p:set>
                                    <p:animEffect transition="in" filter="wipe(up)">
                                      <p:cBhvr>
                                        <p:cTn id="20" dur="500"/>
                                        <p:tgtEl>
                                          <p:spTgt spid="2051">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051">
                                            <p:txEl>
                                              <p:pRg st="4" end="4"/>
                                            </p:txEl>
                                          </p:spTgt>
                                        </p:tgtEl>
                                        <p:attrNameLst>
                                          <p:attrName>style.visibility</p:attrName>
                                        </p:attrNameLst>
                                      </p:cBhvr>
                                      <p:to>
                                        <p:strVal val="visible"/>
                                      </p:to>
                                    </p:set>
                                    <p:animEffect transition="in" filter="wipe(up)">
                                      <p:cBhvr>
                                        <p:cTn id="23" dur="5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xmlns="" id="{586534D6-9575-49EE-AE38-BEA95535B9B5}"/>
              </a:ext>
            </a:extLst>
          </p:cNvPr>
          <p:cNvSpPr>
            <a:spLocks noChangeArrowheads="1"/>
          </p:cNvSpPr>
          <p:nvPr/>
        </p:nvSpPr>
        <p:spPr bwMode="auto">
          <a:xfrm>
            <a:off x="2209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rgbClr val="FFFF00"/>
                </a:solidFill>
                <a:latin typeface="Comic Sans MS" panose="030F0702030302020204" pitchFamily="66" charset="0"/>
              </a:defRPr>
            </a:lvl1pPr>
            <a:lvl2pPr marL="742950" indent="-285750">
              <a:defRPr sz="2000">
                <a:solidFill>
                  <a:srgbClr val="FFFF00"/>
                </a:solidFill>
                <a:latin typeface="Comic Sans MS" panose="030F0702030302020204" pitchFamily="66" charset="0"/>
              </a:defRPr>
            </a:lvl2pPr>
            <a:lvl3pPr marL="1143000" indent="-228600">
              <a:defRPr sz="2000">
                <a:solidFill>
                  <a:srgbClr val="FFFF00"/>
                </a:solidFill>
                <a:latin typeface="Comic Sans MS" panose="030F0702030302020204" pitchFamily="66" charset="0"/>
              </a:defRPr>
            </a:lvl3pPr>
            <a:lvl4pPr marL="1600200" indent="-228600">
              <a:defRPr sz="2000">
                <a:solidFill>
                  <a:srgbClr val="FFFF00"/>
                </a:solidFill>
                <a:latin typeface="Comic Sans MS" panose="030F0702030302020204" pitchFamily="66" charset="0"/>
              </a:defRPr>
            </a:lvl4pPr>
            <a:lvl5pPr marL="2057400" indent="-228600">
              <a:defRPr sz="2000">
                <a:solidFill>
                  <a:srgbClr val="FFFF00"/>
                </a:solidFill>
                <a:latin typeface="Comic Sans MS" panose="030F0702030302020204" pitchFamily="66" charset="0"/>
              </a:defRPr>
            </a:lvl5pPr>
            <a:lvl6pPr marL="25146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6pPr>
            <a:lvl7pPr marL="29718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7pPr>
            <a:lvl8pPr marL="34290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8pPr>
            <a:lvl9pPr marL="38862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9pPr>
          </a:lstStyle>
          <a:p>
            <a:endParaRPr lang="es-AR" altLang="es-AR"/>
          </a:p>
        </p:txBody>
      </p:sp>
      <p:sp>
        <p:nvSpPr>
          <p:cNvPr id="47107" name="Rectangle 3">
            <a:extLst>
              <a:ext uri="{FF2B5EF4-FFF2-40B4-BE49-F238E27FC236}">
                <a16:creationId xmlns:a16="http://schemas.microsoft.com/office/drawing/2014/main" xmlns="" id="{C40ECD48-8882-4DFD-84FC-70B9E4C4D036}"/>
              </a:ext>
            </a:extLst>
          </p:cNvPr>
          <p:cNvSpPr>
            <a:spLocks noChangeArrowheads="1"/>
          </p:cNvSpPr>
          <p:nvPr/>
        </p:nvSpPr>
        <p:spPr bwMode="auto">
          <a:xfrm>
            <a:off x="4648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rgbClr val="FFFF00"/>
                </a:solidFill>
                <a:latin typeface="Comic Sans MS" panose="030F0702030302020204" pitchFamily="66" charset="0"/>
              </a:defRPr>
            </a:lvl1pPr>
            <a:lvl2pPr marL="742950" indent="-285750">
              <a:defRPr sz="2000">
                <a:solidFill>
                  <a:srgbClr val="FFFF00"/>
                </a:solidFill>
                <a:latin typeface="Comic Sans MS" panose="030F0702030302020204" pitchFamily="66" charset="0"/>
              </a:defRPr>
            </a:lvl2pPr>
            <a:lvl3pPr marL="1143000" indent="-228600">
              <a:defRPr sz="2000">
                <a:solidFill>
                  <a:srgbClr val="FFFF00"/>
                </a:solidFill>
                <a:latin typeface="Comic Sans MS" panose="030F0702030302020204" pitchFamily="66" charset="0"/>
              </a:defRPr>
            </a:lvl3pPr>
            <a:lvl4pPr marL="1600200" indent="-228600">
              <a:defRPr sz="2000">
                <a:solidFill>
                  <a:srgbClr val="FFFF00"/>
                </a:solidFill>
                <a:latin typeface="Comic Sans MS" panose="030F0702030302020204" pitchFamily="66" charset="0"/>
              </a:defRPr>
            </a:lvl4pPr>
            <a:lvl5pPr marL="2057400" indent="-228600">
              <a:defRPr sz="2000">
                <a:solidFill>
                  <a:srgbClr val="FFFF00"/>
                </a:solidFill>
                <a:latin typeface="Comic Sans MS" panose="030F0702030302020204" pitchFamily="66" charset="0"/>
              </a:defRPr>
            </a:lvl5pPr>
            <a:lvl6pPr marL="25146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6pPr>
            <a:lvl7pPr marL="29718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7pPr>
            <a:lvl8pPr marL="34290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8pPr>
            <a:lvl9pPr marL="38862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9pPr>
          </a:lstStyle>
          <a:p>
            <a:endParaRPr lang="es-AR" altLang="es-AR"/>
          </a:p>
        </p:txBody>
      </p:sp>
      <p:sp>
        <p:nvSpPr>
          <p:cNvPr id="116741" name="Rectangle 5">
            <a:extLst>
              <a:ext uri="{FF2B5EF4-FFF2-40B4-BE49-F238E27FC236}">
                <a16:creationId xmlns:a16="http://schemas.microsoft.com/office/drawing/2014/main" xmlns="" id="{A01B05FE-18D7-40DE-A597-CE8FBB7C4473}"/>
              </a:ext>
            </a:extLst>
          </p:cNvPr>
          <p:cNvSpPr>
            <a:spLocks noGrp="1" noChangeArrowheads="1"/>
          </p:cNvSpPr>
          <p:nvPr>
            <p:ph type="body" idx="1"/>
          </p:nvPr>
        </p:nvSpPr>
        <p:spPr>
          <a:xfrm>
            <a:off x="257291" y="2066507"/>
            <a:ext cx="10255348" cy="3505200"/>
          </a:xfrm>
          <a:noFill/>
        </p:spPr>
        <p:txBody>
          <a:bodyPr vert="horz" lIns="90488" tIns="44450" rIns="90488" bIns="44450" rtlCol="0">
            <a:normAutofit fontScale="92500" lnSpcReduction="20000"/>
          </a:bodyPr>
          <a:lstStyle/>
          <a:p>
            <a:r>
              <a:rPr lang="es-ES" altLang="es-AR" dirty="0">
                <a:latin typeface="Comic Sans MS" panose="030F0702030302020204" pitchFamily="66" charset="0"/>
              </a:rPr>
              <a:t>Esta exposición, ¿que daños causa? </a:t>
            </a:r>
          </a:p>
          <a:p>
            <a:pPr lvl="1"/>
            <a:r>
              <a:rPr lang="es-ES" altLang="es-AR" dirty="0">
                <a:latin typeface="Comic Sans MS" panose="030F0702030302020204" pitchFamily="66" charset="0"/>
              </a:rPr>
              <a:t>De la exposición al daño: cohortes	</a:t>
            </a:r>
          </a:p>
          <a:p>
            <a:endParaRPr lang="es-ES" altLang="es-AR" dirty="0">
              <a:latin typeface="Comic Sans MS" panose="030F0702030302020204" pitchFamily="66" charset="0"/>
            </a:endParaRPr>
          </a:p>
          <a:p>
            <a:r>
              <a:rPr lang="es-ES" altLang="es-AR" dirty="0">
                <a:latin typeface="Comic Sans MS" panose="030F0702030302020204" pitchFamily="66" charset="0"/>
              </a:rPr>
              <a:t>A este daño, ¿que exposiciones lo provocan? </a:t>
            </a:r>
          </a:p>
          <a:p>
            <a:pPr lvl="1"/>
            <a:r>
              <a:rPr lang="es-ES" altLang="es-AR" dirty="0">
                <a:latin typeface="Comic Sans MS" panose="030F0702030302020204" pitchFamily="66" charset="0"/>
              </a:rPr>
              <a:t>Del daño a la exposición: caso-control</a:t>
            </a:r>
          </a:p>
          <a:p>
            <a:endParaRPr lang="es-ES" altLang="es-AR" dirty="0">
              <a:latin typeface="Comic Sans MS" panose="030F0702030302020204" pitchFamily="66" charset="0"/>
            </a:endParaRPr>
          </a:p>
          <a:p>
            <a:r>
              <a:rPr lang="es-ES" altLang="es-AR" dirty="0">
                <a:latin typeface="Comic Sans MS" panose="030F0702030302020204" pitchFamily="66" charset="0"/>
              </a:rPr>
              <a:t>¿En que medida coexisten factor y daño?</a:t>
            </a:r>
          </a:p>
          <a:p>
            <a:pPr lvl="1"/>
            <a:r>
              <a:rPr lang="es-ES" altLang="es-AR" dirty="0">
                <a:latin typeface="Comic Sans MS" panose="030F0702030302020204" pitchFamily="66" charset="0"/>
              </a:rPr>
              <a:t>Simultaneidad de información: transversal</a:t>
            </a:r>
          </a:p>
          <a:p>
            <a:endParaRPr lang="es-ES" altLang="es-AR" dirty="0">
              <a:solidFill>
                <a:srgbClr val="CCFFCC"/>
              </a:solidFill>
              <a:latin typeface="Comic Sans MS" panose="030F0702030302020204" pitchFamily="66" charset="0"/>
            </a:endParaRPr>
          </a:p>
        </p:txBody>
      </p:sp>
      <p:sp>
        <p:nvSpPr>
          <p:cNvPr id="47109" name="Rectangle 6">
            <a:extLst>
              <a:ext uri="{FF2B5EF4-FFF2-40B4-BE49-F238E27FC236}">
                <a16:creationId xmlns:a16="http://schemas.microsoft.com/office/drawing/2014/main" xmlns="" id="{59C61EEB-14B0-4C21-B449-222CC96DB713}"/>
              </a:ext>
            </a:extLst>
          </p:cNvPr>
          <p:cNvSpPr>
            <a:spLocks noChangeArrowheads="1"/>
          </p:cNvSpPr>
          <p:nvPr/>
        </p:nvSpPr>
        <p:spPr bwMode="auto">
          <a:xfrm>
            <a:off x="0" y="313490"/>
            <a:ext cx="12192000" cy="1076325"/>
          </a:xfrm>
          <a:prstGeom prst="rect">
            <a:avLst/>
          </a:prstGeom>
          <a:noFill/>
          <a:ln w="12700">
            <a:solidFill>
              <a:srgbClr val="DFFFFF"/>
            </a:solidFill>
            <a:miter lim="800000"/>
            <a:headEnd/>
            <a:tailEnd/>
          </a:ln>
          <a:extLst>
            <a:ext uri="{909E8E84-426E-40DD-AFC4-6F175D3DCCD1}">
              <a14:hiddenFill xmlns:a14="http://schemas.microsoft.com/office/drawing/2010/main">
                <a:solidFill>
                  <a:srgbClr val="FFFFFF"/>
                </a:solidFill>
              </a14:hiddenFill>
            </a:ext>
          </a:extLst>
        </p:spPr>
        <p:txBody>
          <a:bodyPr wrap="square" lIns="90488" tIns="44450" rIns="90488" bIns="44450">
            <a:spAutoFit/>
          </a:bodyPr>
          <a:lstStyle>
            <a:lvl1pPr>
              <a:defRPr sz="2000">
                <a:solidFill>
                  <a:srgbClr val="FFFF00"/>
                </a:solidFill>
                <a:latin typeface="Comic Sans MS" panose="030F0702030302020204" pitchFamily="66" charset="0"/>
              </a:defRPr>
            </a:lvl1pPr>
            <a:lvl2pPr marL="742950" indent="-285750">
              <a:defRPr sz="2000">
                <a:solidFill>
                  <a:srgbClr val="FFFF00"/>
                </a:solidFill>
                <a:latin typeface="Comic Sans MS" panose="030F0702030302020204" pitchFamily="66" charset="0"/>
              </a:defRPr>
            </a:lvl2pPr>
            <a:lvl3pPr marL="1143000" indent="-228600">
              <a:defRPr sz="2000">
                <a:solidFill>
                  <a:srgbClr val="FFFF00"/>
                </a:solidFill>
                <a:latin typeface="Comic Sans MS" panose="030F0702030302020204" pitchFamily="66" charset="0"/>
              </a:defRPr>
            </a:lvl3pPr>
            <a:lvl4pPr marL="1600200" indent="-228600">
              <a:defRPr sz="2000">
                <a:solidFill>
                  <a:srgbClr val="FFFF00"/>
                </a:solidFill>
                <a:latin typeface="Comic Sans MS" panose="030F0702030302020204" pitchFamily="66" charset="0"/>
              </a:defRPr>
            </a:lvl4pPr>
            <a:lvl5pPr marL="2057400" indent="-228600">
              <a:defRPr sz="2000">
                <a:solidFill>
                  <a:srgbClr val="FFFF00"/>
                </a:solidFill>
                <a:latin typeface="Comic Sans MS" panose="030F0702030302020204" pitchFamily="66" charset="0"/>
              </a:defRPr>
            </a:lvl5pPr>
            <a:lvl6pPr marL="25146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6pPr>
            <a:lvl7pPr marL="29718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7pPr>
            <a:lvl8pPr marL="34290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8pPr>
            <a:lvl9pPr marL="3886200" indent="-228600" eaLnBrk="0" fontAlgn="base" hangingPunct="0">
              <a:lnSpc>
                <a:spcPct val="90000"/>
              </a:lnSpc>
              <a:spcBef>
                <a:spcPct val="20000"/>
              </a:spcBef>
              <a:spcAft>
                <a:spcPct val="0"/>
              </a:spcAft>
              <a:defRPr sz="2000">
                <a:solidFill>
                  <a:srgbClr val="FFFF00"/>
                </a:solidFill>
                <a:latin typeface="Comic Sans MS" panose="030F0702030302020204" pitchFamily="66" charset="0"/>
              </a:defRPr>
            </a:lvl9pPr>
          </a:lstStyle>
          <a:p>
            <a:pPr algn="ctr">
              <a:lnSpc>
                <a:spcPct val="100000"/>
              </a:lnSpc>
              <a:spcBef>
                <a:spcPct val="0"/>
              </a:spcBef>
            </a:pPr>
            <a:r>
              <a:rPr lang="es-ES" altLang="es-AR" sz="3100" dirty="0">
                <a:solidFill>
                  <a:schemeClr val="tx1"/>
                </a:solidFill>
              </a:rPr>
              <a:t>Cómo formularnos la pregunta sobre causalidad en daños a la salud </a:t>
            </a:r>
            <a:endParaRPr lang="es-ES" altLang="es-AR" sz="3100" b="1" dirty="0">
              <a:solidFill>
                <a:schemeClr val="tx1"/>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6741">
                                            <p:txEl>
                                              <p:pRg st="0" end="0"/>
                                            </p:txEl>
                                          </p:spTgt>
                                        </p:tgtEl>
                                        <p:attrNameLst>
                                          <p:attrName>style.visibility</p:attrName>
                                        </p:attrNameLst>
                                      </p:cBhvr>
                                      <p:to>
                                        <p:strVal val="visible"/>
                                      </p:to>
                                    </p:set>
                                    <p:animEffect transition="in" filter="wipe(up)">
                                      <p:cBhvr>
                                        <p:cTn id="7" dur="500"/>
                                        <p:tgtEl>
                                          <p:spTgt spid="116741">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6741">
                                            <p:txEl>
                                              <p:pRg st="1" end="1"/>
                                            </p:txEl>
                                          </p:spTgt>
                                        </p:tgtEl>
                                        <p:attrNameLst>
                                          <p:attrName>style.visibility</p:attrName>
                                        </p:attrNameLst>
                                      </p:cBhvr>
                                      <p:to>
                                        <p:strVal val="visible"/>
                                      </p:to>
                                    </p:set>
                                    <p:animEffect transition="in" filter="wipe(up)">
                                      <p:cBhvr>
                                        <p:cTn id="10" dur="500"/>
                                        <p:tgtEl>
                                          <p:spTgt spid="11674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16741">
                                            <p:txEl>
                                              <p:pRg st="3" end="3"/>
                                            </p:txEl>
                                          </p:spTgt>
                                        </p:tgtEl>
                                        <p:attrNameLst>
                                          <p:attrName>style.visibility</p:attrName>
                                        </p:attrNameLst>
                                      </p:cBhvr>
                                      <p:to>
                                        <p:strVal val="visible"/>
                                      </p:to>
                                    </p:set>
                                    <p:animEffect transition="in" filter="wipe(up)">
                                      <p:cBhvr>
                                        <p:cTn id="15" dur="500"/>
                                        <p:tgtEl>
                                          <p:spTgt spid="116741">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16741">
                                            <p:txEl>
                                              <p:pRg st="4" end="4"/>
                                            </p:txEl>
                                          </p:spTgt>
                                        </p:tgtEl>
                                        <p:attrNameLst>
                                          <p:attrName>style.visibility</p:attrName>
                                        </p:attrNameLst>
                                      </p:cBhvr>
                                      <p:to>
                                        <p:strVal val="visible"/>
                                      </p:to>
                                    </p:set>
                                    <p:animEffect transition="in" filter="wipe(up)">
                                      <p:cBhvr>
                                        <p:cTn id="18" dur="500"/>
                                        <p:tgtEl>
                                          <p:spTgt spid="116741">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16741">
                                            <p:txEl>
                                              <p:pRg st="6" end="6"/>
                                            </p:txEl>
                                          </p:spTgt>
                                        </p:tgtEl>
                                        <p:attrNameLst>
                                          <p:attrName>style.visibility</p:attrName>
                                        </p:attrNameLst>
                                      </p:cBhvr>
                                      <p:to>
                                        <p:strVal val="visible"/>
                                      </p:to>
                                    </p:set>
                                    <p:animEffect transition="in" filter="wipe(up)">
                                      <p:cBhvr>
                                        <p:cTn id="23" dur="500"/>
                                        <p:tgtEl>
                                          <p:spTgt spid="116741">
                                            <p:txEl>
                                              <p:pRg st="6" end="6"/>
                                            </p:tx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6741">
                                            <p:txEl>
                                              <p:pRg st="7" end="7"/>
                                            </p:txEl>
                                          </p:spTgt>
                                        </p:tgtEl>
                                        <p:attrNameLst>
                                          <p:attrName>style.visibility</p:attrName>
                                        </p:attrNameLst>
                                      </p:cBhvr>
                                      <p:to>
                                        <p:strVal val="visible"/>
                                      </p:to>
                                    </p:set>
                                    <p:animEffect transition="in" filter="wipe(up)">
                                      <p:cBhvr>
                                        <p:cTn id="26" dur="500"/>
                                        <p:tgtEl>
                                          <p:spTgt spid="11674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1981200" y="274638"/>
            <a:ext cx="8229600" cy="633412"/>
          </a:xfrm>
        </p:spPr>
        <p:txBody>
          <a:bodyPr/>
          <a:lstStyle/>
          <a:p>
            <a:pPr eaLnBrk="1" hangingPunct="1"/>
            <a:r>
              <a:rPr lang="es-ES" sz="3200" dirty="0">
                <a:latin typeface="Calibri" panose="020F0502020204030204" pitchFamily="34" charset="0"/>
                <a:cs typeface="Calibri" panose="020F0502020204030204" pitchFamily="34" charset="0"/>
              </a:rPr>
              <a:t>¿Medicina una “</a:t>
            </a:r>
            <a:r>
              <a:rPr lang="es-ES" sz="3200" i="1" dirty="0">
                <a:latin typeface="Calibri" panose="020F0502020204030204" pitchFamily="34" charset="0"/>
                <a:cs typeface="Calibri" panose="020F0502020204030204" pitchFamily="34" charset="0"/>
              </a:rPr>
              <a:t>ciencia</a:t>
            </a:r>
            <a:r>
              <a:rPr lang="es-ES" sz="3200" dirty="0">
                <a:latin typeface="Calibri" panose="020F0502020204030204" pitchFamily="34" charset="0"/>
                <a:cs typeface="Calibri" panose="020F0502020204030204" pitchFamily="34" charset="0"/>
              </a:rPr>
              <a:t>” independiente? </a:t>
            </a:r>
          </a:p>
        </p:txBody>
      </p:sp>
      <p:sp>
        <p:nvSpPr>
          <p:cNvPr id="110595" name="Rectangle 3"/>
          <p:cNvSpPr>
            <a:spLocks noGrp="1" noChangeArrowheads="1"/>
          </p:cNvSpPr>
          <p:nvPr>
            <p:ph type="body" idx="1"/>
          </p:nvPr>
        </p:nvSpPr>
        <p:spPr>
          <a:xfrm>
            <a:off x="119336" y="1340768"/>
            <a:ext cx="11737304" cy="4751734"/>
          </a:xfrm>
        </p:spPr>
        <p:txBody>
          <a:bodyPr/>
          <a:lstStyle/>
          <a:p>
            <a:pPr algn="just" eaLnBrk="1" hangingPunct="1">
              <a:lnSpc>
                <a:spcPct val="80000"/>
              </a:lnSpc>
            </a:pPr>
            <a:r>
              <a:rPr lang="es-ES" sz="2500" dirty="0">
                <a:latin typeface="Calibri" panose="020F0502020204030204" pitchFamily="34" charset="0"/>
                <a:cs typeface="Calibri" panose="020F0502020204030204" pitchFamily="34" charset="0"/>
              </a:rPr>
              <a:t>Los enunciados que la constituyen forman un todo orgánico en torno a un problema bien definido la pérdida de la salud. </a:t>
            </a:r>
          </a:p>
          <a:p>
            <a:pPr algn="just" eaLnBrk="1" hangingPunct="1">
              <a:lnSpc>
                <a:spcPct val="80000"/>
              </a:lnSpc>
            </a:pPr>
            <a:endParaRPr lang="es-ES" sz="2500" dirty="0">
              <a:latin typeface="Calibri" panose="020F0502020204030204" pitchFamily="34" charset="0"/>
              <a:cs typeface="Calibri" panose="020F0502020204030204" pitchFamily="34" charset="0"/>
            </a:endParaRPr>
          </a:p>
          <a:p>
            <a:pPr algn="just" eaLnBrk="1" hangingPunct="1">
              <a:lnSpc>
                <a:spcPct val="80000"/>
              </a:lnSpc>
            </a:pPr>
            <a:r>
              <a:rPr lang="es-ES" sz="2500" dirty="0">
                <a:latin typeface="Calibri" panose="020F0502020204030204" pitchFamily="34" charset="0"/>
                <a:cs typeface="Calibri" panose="020F0502020204030204" pitchFamily="34" charset="0"/>
              </a:rPr>
              <a:t>No existe una reducción a enunciados meramente biológicos</a:t>
            </a:r>
          </a:p>
          <a:p>
            <a:pPr algn="just" eaLnBrk="1" hangingPunct="1">
              <a:lnSpc>
                <a:spcPct val="80000"/>
              </a:lnSpc>
            </a:pPr>
            <a:endParaRPr lang="es-ES" sz="2500" dirty="0">
              <a:latin typeface="Calibri" panose="020F0502020204030204" pitchFamily="34" charset="0"/>
              <a:cs typeface="Calibri" panose="020F0502020204030204" pitchFamily="34" charset="0"/>
            </a:endParaRPr>
          </a:p>
          <a:p>
            <a:pPr algn="just" eaLnBrk="1" hangingPunct="1">
              <a:lnSpc>
                <a:spcPct val="80000"/>
              </a:lnSpc>
            </a:pPr>
            <a:r>
              <a:rPr lang="es-ES" sz="2500" dirty="0">
                <a:latin typeface="Calibri" panose="020F0502020204030204" pitchFamily="34" charset="0"/>
                <a:cs typeface="Calibri" panose="020F0502020204030204" pitchFamily="34" charset="0"/>
              </a:rPr>
              <a:t>En la investigación biomédica el origen es una incógnita médica y los resultados enriquecen el conocimiento médico y biológico abriendo nuevos caminos</a:t>
            </a:r>
          </a:p>
          <a:p>
            <a:pPr algn="just" eaLnBrk="1" hangingPunct="1">
              <a:lnSpc>
                <a:spcPct val="80000"/>
              </a:lnSpc>
            </a:pPr>
            <a:endParaRPr lang="es-ES" sz="2500" dirty="0">
              <a:latin typeface="Calibri" panose="020F0502020204030204" pitchFamily="34" charset="0"/>
              <a:cs typeface="Calibri" panose="020F0502020204030204" pitchFamily="34" charset="0"/>
            </a:endParaRPr>
          </a:p>
          <a:p>
            <a:pPr algn="just" eaLnBrk="1" hangingPunct="1">
              <a:lnSpc>
                <a:spcPct val="80000"/>
              </a:lnSpc>
            </a:pPr>
            <a:r>
              <a:rPr lang="es-ES" sz="2500" dirty="0">
                <a:latin typeface="Calibri" panose="020F0502020204030204" pitchFamily="34" charset="0"/>
                <a:cs typeface="Calibri" panose="020F0502020204030204" pitchFamily="34" charset="0"/>
              </a:rPr>
              <a:t>Los enunciados de la medicina, son explicativos del funcionamiento normal y patológico del cuerpo, es la única disciplina que estudia esa porción no despreciable de la realidad</a:t>
            </a:r>
          </a:p>
          <a:p>
            <a:pPr algn="just" eaLnBrk="1" hangingPunct="1">
              <a:lnSpc>
                <a:spcPct val="80000"/>
              </a:lnSpc>
            </a:pPr>
            <a:endParaRPr lang="es-ES" sz="2500" dirty="0">
              <a:latin typeface="Calibri" panose="020F0502020204030204" pitchFamily="34" charset="0"/>
              <a:cs typeface="Calibri" panose="020F0502020204030204" pitchFamily="34" charset="0"/>
            </a:endParaRPr>
          </a:p>
          <a:p>
            <a:pPr algn="just" eaLnBrk="1" hangingPunct="1">
              <a:lnSpc>
                <a:spcPct val="80000"/>
              </a:lnSpc>
            </a:pPr>
            <a:r>
              <a:rPr lang="es-ES" sz="2500" dirty="0">
                <a:solidFill>
                  <a:srgbClr val="C00000"/>
                </a:solidFill>
                <a:latin typeface="Calibri" panose="020F0502020204030204" pitchFamily="34" charset="0"/>
                <a:cs typeface="Calibri" panose="020F0502020204030204" pitchFamily="34" charset="0"/>
              </a:rPr>
              <a:t>Su larga historia desde Hipócrates avala su autonomía</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wipe(up)">
                                      <p:cBhvr>
                                        <p:cTn id="7" dur="500"/>
                                        <p:tgtEl>
                                          <p:spTgt spid="1105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0595">
                                            <p:txEl>
                                              <p:pRg st="2" end="2"/>
                                            </p:txEl>
                                          </p:spTgt>
                                        </p:tgtEl>
                                        <p:attrNameLst>
                                          <p:attrName>style.visibility</p:attrName>
                                        </p:attrNameLst>
                                      </p:cBhvr>
                                      <p:to>
                                        <p:strVal val="visible"/>
                                      </p:to>
                                    </p:set>
                                    <p:animEffect transition="in" filter="wipe(up)">
                                      <p:cBhvr>
                                        <p:cTn id="12" dur="500"/>
                                        <p:tgtEl>
                                          <p:spTgt spid="1105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0595">
                                            <p:txEl>
                                              <p:pRg st="4" end="4"/>
                                            </p:txEl>
                                          </p:spTgt>
                                        </p:tgtEl>
                                        <p:attrNameLst>
                                          <p:attrName>style.visibility</p:attrName>
                                        </p:attrNameLst>
                                      </p:cBhvr>
                                      <p:to>
                                        <p:strVal val="visible"/>
                                      </p:to>
                                    </p:set>
                                    <p:animEffect transition="in" filter="wipe(up)">
                                      <p:cBhvr>
                                        <p:cTn id="17" dur="500"/>
                                        <p:tgtEl>
                                          <p:spTgt spid="11059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0595">
                                            <p:txEl>
                                              <p:pRg st="6" end="6"/>
                                            </p:txEl>
                                          </p:spTgt>
                                        </p:tgtEl>
                                        <p:attrNameLst>
                                          <p:attrName>style.visibility</p:attrName>
                                        </p:attrNameLst>
                                      </p:cBhvr>
                                      <p:to>
                                        <p:strVal val="visible"/>
                                      </p:to>
                                    </p:set>
                                    <p:animEffect transition="in" filter="wipe(up)">
                                      <p:cBhvr>
                                        <p:cTn id="22" dur="500"/>
                                        <p:tgtEl>
                                          <p:spTgt spid="11059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0595">
                                            <p:txEl>
                                              <p:pRg st="8" end="8"/>
                                            </p:txEl>
                                          </p:spTgt>
                                        </p:tgtEl>
                                        <p:attrNameLst>
                                          <p:attrName>style.visibility</p:attrName>
                                        </p:attrNameLst>
                                      </p:cBhvr>
                                      <p:to>
                                        <p:strVal val="visible"/>
                                      </p:to>
                                    </p:set>
                                    <p:animEffect transition="in" filter="wipe(up)">
                                      <p:cBhvr>
                                        <p:cTn id="27" dur="500"/>
                                        <p:tgtEl>
                                          <p:spTgt spid="1105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2567608" y="260648"/>
            <a:ext cx="5545138" cy="850900"/>
          </a:xfrm>
        </p:spPr>
        <p:txBody>
          <a:bodyPr/>
          <a:lstStyle/>
          <a:p>
            <a:pPr eaLnBrk="1" hangingPunct="1"/>
            <a:r>
              <a:rPr lang="es-AR" sz="4000" dirty="0">
                <a:latin typeface="Calibri" panose="020F0502020204030204" pitchFamily="34" charset="0"/>
                <a:cs typeface="Calibri" panose="020F0502020204030204" pitchFamily="34" charset="0"/>
              </a:rPr>
              <a:t>Otras cercanías</a:t>
            </a:r>
            <a:endParaRPr lang="es-ES" sz="4000" dirty="0">
              <a:latin typeface="Calibri" panose="020F0502020204030204" pitchFamily="34" charset="0"/>
              <a:cs typeface="Calibri" panose="020F0502020204030204" pitchFamily="34" charset="0"/>
            </a:endParaRPr>
          </a:p>
        </p:txBody>
      </p:sp>
      <p:sp>
        <p:nvSpPr>
          <p:cNvPr id="113667" name="Rectangle 3"/>
          <p:cNvSpPr>
            <a:spLocks noGrp="1" noChangeArrowheads="1"/>
          </p:cNvSpPr>
          <p:nvPr>
            <p:ph type="body" idx="1"/>
          </p:nvPr>
        </p:nvSpPr>
        <p:spPr>
          <a:xfrm>
            <a:off x="335360" y="1340768"/>
            <a:ext cx="11521280" cy="5040560"/>
          </a:xfrm>
        </p:spPr>
        <p:txBody>
          <a:bodyPr/>
          <a:lstStyle/>
          <a:p>
            <a:pPr algn="just" eaLnBrk="1" hangingPunct="1">
              <a:lnSpc>
                <a:spcPct val="90000"/>
              </a:lnSpc>
            </a:pPr>
            <a:r>
              <a:rPr lang="es-ES" sz="2800" dirty="0">
                <a:latin typeface="Calibri" panose="020F0502020204030204" pitchFamily="34" charset="0"/>
                <a:cs typeface="Calibri" panose="020F0502020204030204" pitchFamily="34" charset="0"/>
              </a:rPr>
              <a:t>Ciencias de las que la medicina se vale</a:t>
            </a:r>
          </a:p>
          <a:p>
            <a:pPr algn="just" eaLnBrk="1" hangingPunct="1">
              <a:lnSpc>
                <a:spcPct val="90000"/>
              </a:lnSpc>
            </a:pPr>
            <a:r>
              <a:rPr lang="es-ES" sz="2800" dirty="0">
                <a:latin typeface="Calibri" panose="020F0502020204030204" pitchFamily="34" charset="0"/>
                <a:cs typeface="Calibri" panose="020F0502020204030204" pitchFamily="34" charset="0"/>
              </a:rPr>
              <a:t>Validación de las afirmaciones</a:t>
            </a:r>
          </a:p>
          <a:p>
            <a:pPr lvl="1" algn="just" eaLnBrk="1" hangingPunct="1">
              <a:lnSpc>
                <a:spcPct val="90000"/>
              </a:lnSpc>
            </a:pPr>
            <a:r>
              <a:rPr lang="es-ES" dirty="0">
                <a:latin typeface="Calibri" panose="020F0502020204030204" pitchFamily="34" charset="0"/>
                <a:cs typeface="Calibri" panose="020F0502020204030204" pitchFamily="34" charset="0"/>
              </a:rPr>
              <a:t>Procedimientos experimentales (pruebas de concepto)</a:t>
            </a:r>
          </a:p>
          <a:p>
            <a:pPr lvl="1" algn="just" eaLnBrk="1" hangingPunct="1">
              <a:lnSpc>
                <a:spcPct val="90000"/>
              </a:lnSpc>
            </a:pPr>
            <a:r>
              <a:rPr lang="es-ES" dirty="0">
                <a:latin typeface="Calibri" panose="020F0502020204030204" pitchFamily="34" charset="0"/>
                <a:cs typeface="Calibri" panose="020F0502020204030204" pitchFamily="34" charset="0"/>
              </a:rPr>
              <a:t>Procedimientos estadísticos</a:t>
            </a:r>
          </a:p>
          <a:p>
            <a:pPr lvl="1" algn="just" eaLnBrk="1" hangingPunct="1">
              <a:lnSpc>
                <a:spcPct val="90000"/>
              </a:lnSpc>
            </a:pPr>
            <a:r>
              <a:rPr lang="es-ES" dirty="0">
                <a:latin typeface="Calibri" panose="020F0502020204030204" pitchFamily="34" charset="0"/>
                <a:cs typeface="Calibri" panose="020F0502020204030204" pitchFamily="34" charset="0"/>
              </a:rPr>
              <a:t>Procedimientos clínicos, lo que termina convenciendo a la comunidad médica. </a:t>
            </a:r>
          </a:p>
          <a:p>
            <a:pPr algn="just" eaLnBrk="1" hangingPunct="1">
              <a:lnSpc>
                <a:spcPct val="90000"/>
              </a:lnSpc>
            </a:pPr>
            <a:endParaRPr lang="es-ES" sz="2800" dirty="0">
              <a:latin typeface="Calibri" panose="020F0502020204030204" pitchFamily="34" charset="0"/>
              <a:cs typeface="Calibri" panose="020F0502020204030204" pitchFamily="34" charset="0"/>
            </a:endParaRPr>
          </a:p>
          <a:p>
            <a:pPr algn="just" eaLnBrk="1" hangingPunct="1">
              <a:lnSpc>
                <a:spcPct val="90000"/>
              </a:lnSpc>
            </a:pPr>
            <a:r>
              <a:rPr lang="es-ES" sz="2800" dirty="0">
                <a:latin typeface="Calibri" panose="020F0502020204030204" pitchFamily="34" charset="0"/>
                <a:cs typeface="Calibri" panose="020F0502020204030204" pitchFamily="34" charset="0"/>
              </a:rPr>
              <a:t>El método clínico es muy fértil para plantear problemas sugerir ideas, suscitar hipótesis. </a:t>
            </a:r>
            <a:r>
              <a:rPr lang="es-ES" sz="2800" b="1" i="1" dirty="0" err="1">
                <a:solidFill>
                  <a:srgbClr val="A50021"/>
                </a:solidFill>
                <a:latin typeface="Calibri" panose="020F0502020204030204" pitchFamily="34" charset="0"/>
                <a:cs typeface="Calibri" panose="020F0502020204030204" pitchFamily="34" charset="0"/>
              </a:rPr>
              <a:t>Ars</a:t>
            </a:r>
            <a:endParaRPr lang="es-ES" sz="2800" b="1" i="1" dirty="0">
              <a:solidFill>
                <a:srgbClr val="A50021"/>
              </a:solidFill>
              <a:latin typeface="Calibri" panose="020F0502020204030204" pitchFamily="34" charset="0"/>
              <a:cs typeface="Calibri" panose="020F0502020204030204" pitchFamily="34" charset="0"/>
            </a:endParaRPr>
          </a:p>
          <a:p>
            <a:pPr algn="just" eaLnBrk="1" hangingPunct="1">
              <a:lnSpc>
                <a:spcPct val="90000"/>
              </a:lnSpc>
            </a:pPr>
            <a:endParaRPr lang="es-ES" sz="2800" dirty="0">
              <a:latin typeface="Calibri" panose="020F0502020204030204" pitchFamily="34" charset="0"/>
              <a:cs typeface="Calibri" panose="020F0502020204030204" pitchFamily="34" charset="0"/>
            </a:endParaRPr>
          </a:p>
          <a:p>
            <a:pPr algn="just" eaLnBrk="1" hangingPunct="1">
              <a:lnSpc>
                <a:spcPct val="90000"/>
              </a:lnSpc>
            </a:pPr>
            <a:r>
              <a:rPr lang="es-ES" sz="2800" dirty="0">
                <a:latin typeface="Calibri" panose="020F0502020204030204" pitchFamily="34" charset="0"/>
                <a:cs typeface="Calibri" panose="020F0502020204030204" pitchFamily="34" charset="0"/>
              </a:rPr>
              <a:t>Es el método irreemplazable para tratar pacientes.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wipe(up)">
                                      <p:cBhvr>
                                        <p:cTn id="7" dur="500"/>
                                        <p:tgtEl>
                                          <p:spTgt spid="1136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3667">
                                            <p:txEl>
                                              <p:pRg st="1" end="1"/>
                                            </p:txEl>
                                          </p:spTgt>
                                        </p:tgtEl>
                                        <p:attrNameLst>
                                          <p:attrName>style.visibility</p:attrName>
                                        </p:attrNameLst>
                                      </p:cBhvr>
                                      <p:to>
                                        <p:strVal val="visible"/>
                                      </p:to>
                                    </p:set>
                                    <p:animEffect transition="in" filter="wipe(up)">
                                      <p:cBhvr>
                                        <p:cTn id="12" dur="500"/>
                                        <p:tgtEl>
                                          <p:spTgt spid="113667">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animEffect transition="in" filter="wipe(up)">
                                      <p:cBhvr>
                                        <p:cTn id="15" dur="500"/>
                                        <p:tgtEl>
                                          <p:spTgt spid="113667">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13667">
                                            <p:txEl>
                                              <p:pRg st="3" end="3"/>
                                            </p:txEl>
                                          </p:spTgt>
                                        </p:tgtEl>
                                        <p:attrNameLst>
                                          <p:attrName>style.visibility</p:attrName>
                                        </p:attrNameLst>
                                      </p:cBhvr>
                                      <p:to>
                                        <p:strVal val="visible"/>
                                      </p:to>
                                    </p:set>
                                    <p:animEffect transition="in" filter="wipe(up)">
                                      <p:cBhvr>
                                        <p:cTn id="18" dur="500"/>
                                        <p:tgtEl>
                                          <p:spTgt spid="113667">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13667">
                                            <p:txEl>
                                              <p:pRg st="4" end="4"/>
                                            </p:txEl>
                                          </p:spTgt>
                                        </p:tgtEl>
                                        <p:attrNameLst>
                                          <p:attrName>style.visibility</p:attrName>
                                        </p:attrNameLst>
                                      </p:cBhvr>
                                      <p:to>
                                        <p:strVal val="visible"/>
                                      </p:to>
                                    </p:set>
                                    <p:animEffect transition="in" filter="wipe(up)">
                                      <p:cBhvr>
                                        <p:cTn id="21" dur="500"/>
                                        <p:tgtEl>
                                          <p:spTgt spid="11366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3667">
                                            <p:txEl>
                                              <p:pRg st="6" end="6"/>
                                            </p:txEl>
                                          </p:spTgt>
                                        </p:tgtEl>
                                        <p:attrNameLst>
                                          <p:attrName>style.visibility</p:attrName>
                                        </p:attrNameLst>
                                      </p:cBhvr>
                                      <p:to>
                                        <p:strVal val="visible"/>
                                      </p:to>
                                    </p:set>
                                    <p:animEffect transition="in" filter="wipe(up)">
                                      <p:cBhvr>
                                        <p:cTn id="26" dur="500"/>
                                        <p:tgtEl>
                                          <p:spTgt spid="113667">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13667">
                                            <p:txEl>
                                              <p:pRg st="8" end="8"/>
                                            </p:txEl>
                                          </p:spTgt>
                                        </p:tgtEl>
                                        <p:attrNameLst>
                                          <p:attrName>style.visibility</p:attrName>
                                        </p:attrNameLst>
                                      </p:cBhvr>
                                      <p:to>
                                        <p:strVal val="visible"/>
                                      </p:to>
                                    </p:set>
                                    <p:animEffect transition="in" filter="wipe(up)">
                                      <p:cBhvr>
                                        <p:cTn id="31" dur="500"/>
                                        <p:tgtEl>
                                          <p:spTgt spid="1136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19336" y="274638"/>
            <a:ext cx="11809311" cy="1143000"/>
          </a:xfrm>
        </p:spPr>
        <p:txBody>
          <a:bodyPr/>
          <a:lstStyle/>
          <a:p>
            <a:pPr eaLnBrk="1" hangingPunct="1"/>
            <a:r>
              <a:rPr lang="es-ES" sz="3600" dirty="0">
                <a:latin typeface="Calibri" panose="020F0502020204030204" pitchFamily="34" charset="0"/>
                <a:cs typeface="Calibri" panose="020F0502020204030204" pitchFamily="34" charset="0"/>
              </a:rPr>
              <a:t>Contribuciones del conocimiento a la práctica médica </a:t>
            </a:r>
            <a:r>
              <a:rPr lang="es-ES" sz="3200" dirty="0">
                <a:latin typeface="Calibri" panose="020F0502020204030204" pitchFamily="34" charset="0"/>
                <a:cs typeface="Calibri" panose="020F0502020204030204" pitchFamily="34" charset="0"/>
              </a:rPr>
              <a:t/>
            </a:r>
            <a:br>
              <a:rPr lang="es-ES" sz="3200" dirty="0">
                <a:latin typeface="Calibri" panose="020F0502020204030204" pitchFamily="34" charset="0"/>
                <a:cs typeface="Calibri" panose="020F0502020204030204" pitchFamily="34" charset="0"/>
              </a:rPr>
            </a:br>
            <a:r>
              <a:rPr lang="es-ES" sz="2800" dirty="0">
                <a:latin typeface="Calibri" panose="020F0502020204030204" pitchFamily="34" charset="0"/>
                <a:cs typeface="Calibri" panose="020F0502020204030204" pitchFamily="34" charset="0"/>
              </a:rPr>
              <a:t>(tópicos generales tentativos) </a:t>
            </a:r>
          </a:p>
        </p:txBody>
      </p:sp>
      <p:sp>
        <p:nvSpPr>
          <p:cNvPr id="206851" name="Rectangle 3"/>
          <p:cNvSpPr>
            <a:spLocks noGrp="1" noChangeArrowheads="1"/>
          </p:cNvSpPr>
          <p:nvPr>
            <p:ph type="body" idx="1"/>
          </p:nvPr>
        </p:nvSpPr>
        <p:spPr>
          <a:xfrm>
            <a:off x="407367" y="2060848"/>
            <a:ext cx="11521280" cy="3989039"/>
          </a:xfrm>
        </p:spPr>
        <p:txBody>
          <a:bodyPr/>
          <a:lstStyle/>
          <a:p>
            <a:pPr algn="just" eaLnBrk="1" hangingPunct="1">
              <a:lnSpc>
                <a:spcPct val="80000"/>
              </a:lnSpc>
            </a:pPr>
            <a:r>
              <a:rPr lang="es-ES" sz="2400" dirty="0">
                <a:latin typeface="Calibri" panose="020F0502020204030204" pitchFamily="34" charset="0"/>
                <a:cs typeface="Calibri" panose="020F0502020204030204" pitchFamily="34" charset="0"/>
              </a:rPr>
              <a:t>La historia del paciente, el examen físico datos complementarios</a:t>
            </a:r>
          </a:p>
          <a:p>
            <a:pPr algn="just" eaLnBrk="1" hangingPunct="1">
              <a:lnSpc>
                <a:spcPct val="80000"/>
              </a:lnSpc>
            </a:pPr>
            <a:r>
              <a:rPr lang="es-ES" sz="2400" dirty="0">
                <a:latin typeface="Calibri" panose="020F0502020204030204" pitchFamily="34" charset="0"/>
                <a:cs typeface="Calibri" panose="020F0502020204030204" pitchFamily="34" charset="0"/>
              </a:rPr>
              <a:t>El conocimiento del experto como para identificar patrones</a:t>
            </a:r>
          </a:p>
          <a:p>
            <a:pPr algn="just" eaLnBrk="1" hangingPunct="1">
              <a:lnSpc>
                <a:spcPct val="80000"/>
              </a:lnSpc>
            </a:pPr>
            <a:r>
              <a:rPr lang="es-ES" sz="2400" dirty="0">
                <a:latin typeface="Calibri" panose="020F0502020204030204" pitchFamily="34" charset="0"/>
                <a:cs typeface="Calibri" panose="020F0502020204030204" pitchFamily="34" charset="0"/>
              </a:rPr>
              <a:t>Heurística y su rol en el razonamiento clínico</a:t>
            </a:r>
          </a:p>
          <a:p>
            <a:pPr algn="just" eaLnBrk="1" hangingPunct="1">
              <a:lnSpc>
                <a:spcPct val="80000"/>
              </a:lnSpc>
            </a:pPr>
            <a:r>
              <a:rPr lang="es-ES" sz="2400" dirty="0">
                <a:latin typeface="Calibri" panose="020F0502020204030204" pitchFamily="34" charset="0"/>
                <a:cs typeface="Calibri" panose="020F0502020204030204" pitchFamily="34" charset="0"/>
              </a:rPr>
              <a:t>Razonamiento Bayesiano</a:t>
            </a:r>
          </a:p>
          <a:p>
            <a:pPr algn="just" eaLnBrk="1" hangingPunct="1">
              <a:lnSpc>
                <a:spcPct val="80000"/>
              </a:lnSpc>
            </a:pPr>
            <a:r>
              <a:rPr lang="es-ES" sz="2400" dirty="0">
                <a:latin typeface="Calibri" panose="020F0502020204030204" pitchFamily="34" charset="0"/>
                <a:cs typeface="Calibri" panose="020F0502020204030204" pitchFamily="34" charset="0"/>
              </a:rPr>
              <a:t>Diagnóstico diferencial</a:t>
            </a:r>
          </a:p>
          <a:p>
            <a:pPr algn="just" eaLnBrk="1" hangingPunct="1">
              <a:lnSpc>
                <a:spcPct val="80000"/>
              </a:lnSpc>
            </a:pPr>
            <a:r>
              <a:rPr lang="es-ES" sz="2400" dirty="0">
                <a:solidFill>
                  <a:srgbClr val="C00000"/>
                </a:solidFill>
                <a:latin typeface="Calibri" panose="020F0502020204030204" pitchFamily="34" charset="0"/>
                <a:cs typeface="Calibri" panose="020F0502020204030204" pitchFamily="34" charset="0"/>
              </a:rPr>
              <a:t>Razonamiento causal</a:t>
            </a:r>
          </a:p>
          <a:p>
            <a:pPr algn="just" eaLnBrk="1" hangingPunct="1">
              <a:lnSpc>
                <a:spcPct val="80000"/>
              </a:lnSpc>
            </a:pPr>
            <a:r>
              <a:rPr lang="es-ES" sz="2400" dirty="0">
                <a:solidFill>
                  <a:srgbClr val="C00000"/>
                </a:solidFill>
                <a:latin typeface="Calibri" panose="020F0502020204030204" pitchFamily="34" charset="0"/>
                <a:cs typeface="Calibri" panose="020F0502020204030204" pitchFamily="34" charset="0"/>
              </a:rPr>
              <a:t>Razonamiento </a:t>
            </a:r>
            <a:r>
              <a:rPr lang="es-ES" sz="2400" dirty="0" err="1">
                <a:solidFill>
                  <a:srgbClr val="C00000"/>
                </a:solidFill>
                <a:latin typeface="Calibri" panose="020F0502020204030204" pitchFamily="34" charset="0"/>
                <a:cs typeface="Calibri" panose="020F0502020204030204" pitchFamily="34" charset="0"/>
              </a:rPr>
              <a:t>mecanístico</a:t>
            </a:r>
            <a:endParaRPr lang="es-ES" sz="2400" dirty="0">
              <a:solidFill>
                <a:srgbClr val="C00000"/>
              </a:solidFill>
              <a:latin typeface="Calibri" panose="020F0502020204030204" pitchFamily="34" charset="0"/>
              <a:cs typeface="Calibri" panose="020F0502020204030204" pitchFamily="34" charset="0"/>
            </a:endParaRPr>
          </a:p>
          <a:p>
            <a:pPr algn="just" eaLnBrk="1" hangingPunct="1">
              <a:lnSpc>
                <a:spcPct val="80000"/>
              </a:lnSpc>
            </a:pPr>
            <a:r>
              <a:rPr lang="es-ES" sz="2400" dirty="0">
                <a:solidFill>
                  <a:srgbClr val="C00000"/>
                </a:solidFill>
                <a:latin typeface="Calibri" panose="020F0502020204030204" pitchFamily="34" charset="0"/>
                <a:cs typeface="Calibri" panose="020F0502020204030204" pitchFamily="34" charset="0"/>
              </a:rPr>
              <a:t>Cómo optimizar el uso de la información cuando uno necesita interiorizarse sobre lo sabido respecto de un caso particular</a:t>
            </a:r>
          </a:p>
          <a:p>
            <a:pPr algn="just" eaLnBrk="1" hangingPunct="1">
              <a:lnSpc>
                <a:spcPct val="80000"/>
              </a:lnSpc>
            </a:pPr>
            <a:r>
              <a:rPr lang="es-ES" sz="2400" dirty="0">
                <a:solidFill>
                  <a:srgbClr val="C00000"/>
                </a:solidFill>
                <a:latin typeface="Calibri" panose="020F0502020204030204" pitchFamily="34" charset="0"/>
                <a:cs typeface="Calibri" panose="020F0502020204030204" pitchFamily="34" charset="0"/>
              </a:rPr>
              <a:t>Justificación y utilización de guías y algoritmos</a:t>
            </a:r>
          </a:p>
          <a:p>
            <a:pPr algn="just" eaLnBrk="1" hangingPunct="1">
              <a:lnSpc>
                <a:spcPct val="80000"/>
              </a:lnSpc>
            </a:pPr>
            <a:r>
              <a:rPr lang="es-ES" sz="2400" dirty="0">
                <a:solidFill>
                  <a:srgbClr val="C00000"/>
                </a:solidFill>
                <a:latin typeface="Calibri" panose="020F0502020204030204" pitchFamily="34" charset="0"/>
                <a:cs typeface="Calibri" panose="020F0502020204030204" pitchFamily="34" charset="0"/>
              </a:rPr>
              <a:t>Teorías y prácticas para mediciones de laboratorio su uso y abuso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wipe(up)">
                                      <p:cBhvr>
                                        <p:cTn id="7" dur="500"/>
                                        <p:tgtEl>
                                          <p:spTgt spid="206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wipe(up)">
                                      <p:cBhvr>
                                        <p:cTn id="12" dur="500"/>
                                        <p:tgtEl>
                                          <p:spTgt spid="2068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6851">
                                            <p:txEl>
                                              <p:pRg st="2" end="2"/>
                                            </p:txEl>
                                          </p:spTgt>
                                        </p:tgtEl>
                                        <p:attrNameLst>
                                          <p:attrName>style.visibility</p:attrName>
                                        </p:attrNameLst>
                                      </p:cBhvr>
                                      <p:to>
                                        <p:strVal val="visible"/>
                                      </p:to>
                                    </p:set>
                                    <p:animEffect transition="in" filter="wipe(up)">
                                      <p:cBhvr>
                                        <p:cTn id="17" dur="500"/>
                                        <p:tgtEl>
                                          <p:spTgt spid="2068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6851">
                                            <p:txEl>
                                              <p:pRg st="3" end="3"/>
                                            </p:txEl>
                                          </p:spTgt>
                                        </p:tgtEl>
                                        <p:attrNameLst>
                                          <p:attrName>style.visibility</p:attrName>
                                        </p:attrNameLst>
                                      </p:cBhvr>
                                      <p:to>
                                        <p:strVal val="visible"/>
                                      </p:to>
                                    </p:set>
                                    <p:animEffect transition="in" filter="wipe(up)">
                                      <p:cBhvr>
                                        <p:cTn id="22" dur="500"/>
                                        <p:tgtEl>
                                          <p:spTgt spid="2068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06851">
                                            <p:txEl>
                                              <p:pRg st="4" end="4"/>
                                            </p:txEl>
                                          </p:spTgt>
                                        </p:tgtEl>
                                        <p:attrNameLst>
                                          <p:attrName>style.visibility</p:attrName>
                                        </p:attrNameLst>
                                      </p:cBhvr>
                                      <p:to>
                                        <p:strVal val="visible"/>
                                      </p:to>
                                    </p:set>
                                    <p:animEffect transition="in" filter="wipe(up)">
                                      <p:cBhvr>
                                        <p:cTn id="27" dur="500"/>
                                        <p:tgtEl>
                                          <p:spTgt spid="2068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06851">
                                            <p:txEl>
                                              <p:pRg st="5" end="5"/>
                                            </p:txEl>
                                          </p:spTgt>
                                        </p:tgtEl>
                                        <p:attrNameLst>
                                          <p:attrName>style.visibility</p:attrName>
                                        </p:attrNameLst>
                                      </p:cBhvr>
                                      <p:to>
                                        <p:strVal val="visible"/>
                                      </p:to>
                                    </p:set>
                                    <p:animEffect transition="in" filter="wipe(up)">
                                      <p:cBhvr>
                                        <p:cTn id="32" dur="500"/>
                                        <p:tgtEl>
                                          <p:spTgt spid="2068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06851">
                                            <p:txEl>
                                              <p:pRg st="6" end="6"/>
                                            </p:txEl>
                                          </p:spTgt>
                                        </p:tgtEl>
                                        <p:attrNameLst>
                                          <p:attrName>style.visibility</p:attrName>
                                        </p:attrNameLst>
                                      </p:cBhvr>
                                      <p:to>
                                        <p:strVal val="visible"/>
                                      </p:to>
                                    </p:set>
                                    <p:animEffect transition="in" filter="wipe(up)">
                                      <p:cBhvr>
                                        <p:cTn id="37" dur="500"/>
                                        <p:tgtEl>
                                          <p:spTgt spid="20685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06851">
                                            <p:txEl>
                                              <p:pRg st="7" end="7"/>
                                            </p:txEl>
                                          </p:spTgt>
                                        </p:tgtEl>
                                        <p:attrNameLst>
                                          <p:attrName>style.visibility</p:attrName>
                                        </p:attrNameLst>
                                      </p:cBhvr>
                                      <p:to>
                                        <p:strVal val="visible"/>
                                      </p:to>
                                    </p:set>
                                    <p:animEffect transition="in" filter="wipe(up)">
                                      <p:cBhvr>
                                        <p:cTn id="42" dur="500"/>
                                        <p:tgtEl>
                                          <p:spTgt spid="20685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06851">
                                            <p:txEl>
                                              <p:pRg st="8" end="8"/>
                                            </p:txEl>
                                          </p:spTgt>
                                        </p:tgtEl>
                                        <p:attrNameLst>
                                          <p:attrName>style.visibility</p:attrName>
                                        </p:attrNameLst>
                                      </p:cBhvr>
                                      <p:to>
                                        <p:strVal val="visible"/>
                                      </p:to>
                                    </p:set>
                                    <p:animEffect transition="in" filter="wipe(up)">
                                      <p:cBhvr>
                                        <p:cTn id="47" dur="500"/>
                                        <p:tgtEl>
                                          <p:spTgt spid="20685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06851">
                                            <p:txEl>
                                              <p:pRg st="9" end="9"/>
                                            </p:txEl>
                                          </p:spTgt>
                                        </p:tgtEl>
                                        <p:attrNameLst>
                                          <p:attrName>style.visibility</p:attrName>
                                        </p:attrNameLst>
                                      </p:cBhvr>
                                      <p:to>
                                        <p:strVal val="visible"/>
                                      </p:to>
                                    </p:set>
                                    <p:animEffect transition="in" filter="wipe(up)">
                                      <p:cBhvr>
                                        <p:cTn id="52" dur="500"/>
                                        <p:tgtEl>
                                          <p:spTgt spid="2068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F5062C2-A545-490F-9BB5-C93F377DE265}"/>
              </a:ext>
            </a:extLst>
          </p:cNvPr>
          <p:cNvSpPr>
            <a:spLocks noGrp="1"/>
          </p:cNvSpPr>
          <p:nvPr>
            <p:ph type="title"/>
          </p:nvPr>
        </p:nvSpPr>
        <p:spPr>
          <a:xfrm>
            <a:off x="695400" y="265223"/>
            <a:ext cx="10371584" cy="831627"/>
          </a:xfrm>
        </p:spPr>
        <p:txBody>
          <a:bodyPr/>
          <a:lstStyle/>
          <a:p>
            <a:pPr algn="ctr"/>
            <a:r>
              <a:rPr lang="es-AR" dirty="0"/>
              <a:t>COVID19 – </a:t>
            </a:r>
            <a:r>
              <a:rPr lang="es-AR" i="1" dirty="0"/>
              <a:t>Epi demos</a:t>
            </a:r>
          </a:p>
        </p:txBody>
      </p:sp>
      <p:sp>
        <p:nvSpPr>
          <p:cNvPr id="3" name="Marcador de contenido 2">
            <a:extLst>
              <a:ext uri="{FF2B5EF4-FFF2-40B4-BE49-F238E27FC236}">
                <a16:creationId xmlns:a16="http://schemas.microsoft.com/office/drawing/2014/main" xmlns="" id="{46BFEFF0-FF47-45F8-8E86-1E5893F26770}"/>
              </a:ext>
            </a:extLst>
          </p:cNvPr>
          <p:cNvSpPr>
            <a:spLocks noGrp="1"/>
          </p:cNvSpPr>
          <p:nvPr>
            <p:ph idx="1"/>
          </p:nvPr>
        </p:nvSpPr>
        <p:spPr>
          <a:xfrm>
            <a:off x="335360" y="1268760"/>
            <a:ext cx="11665296" cy="5324017"/>
          </a:xfrm>
        </p:spPr>
        <p:txBody>
          <a:bodyPr/>
          <a:lstStyle/>
          <a:p>
            <a:pPr algn="just"/>
            <a:r>
              <a:rPr lang="es-AR" sz="2400" dirty="0"/>
              <a:t>El desafío de tomar decisiones en situaciones donde hay incertidumbre (nada nuevo)</a:t>
            </a:r>
          </a:p>
          <a:p>
            <a:pPr algn="just"/>
            <a:r>
              <a:rPr lang="es-AR" sz="2400" dirty="0"/>
              <a:t>Inicialmente poco conocimiento surgido de evidencia directa </a:t>
            </a:r>
          </a:p>
          <a:p>
            <a:pPr algn="just"/>
            <a:r>
              <a:rPr lang="es-AR" sz="2400" dirty="0">
                <a:solidFill>
                  <a:srgbClr val="C00000"/>
                </a:solidFill>
              </a:rPr>
              <a:t>¿Qué estrategias metodológicas entonces?</a:t>
            </a:r>
          </a:p>
          <a:p>
            <a:pPr algn="just"/>
            <a:r>
              <a:rPr lang="es-AR" sz="2400" dirty="0"/>
              <a:t>Revisiones sobre conocimiento previo potencialmente útil y experiencia de eventos similares (epidemiología, salud pública, biomedicina, clínica) </a:t>
            </a:r>
          </a:p>
          <a:p>
            <a:pPr algn="just"/>
            <a:r>
              <a:rPr lang="es-AR" sz="2400" dirty="0"/>
              <a:t>Monitoreo de la pandemia y modelación de su propagación: fuentes de datos útiles (abundantes) y evaluación del riesgo de sesgo </a:t>
            </a:r>
          </a:p>
          <a:p>
            <a:pPr algn="just"/>
            <a:r>
              <a:rPr lang="es-AR" sz="2400" dirty="0"/>
              <a:t>Estudios en tiempo real de la aparición de COVID-19 (incidencia, tasa de complicaciones, letalidad, incertezas) y sus determinantes biomédicos y sociales </a:t>
            </a:r>
          </a:p>
          <a:p>
            <a:pPr algn="just"/>
            <a:r>
              <a:rPr lang="es-AR" sz="2400" dirty="0"/>
              <a:t>Apuntar a predecir de manera óptima (modelado) números y velocidad de propagación, curso y duración, recaída, riesgos y necesidades de atención médica</a:t>
            </a:r>
          </a:p>
          <a:p>
            <a:endParaRPr lang="es-AR" dirty="0"/>
          </a:p>
          <a:p>
            <a:endParaRPr lang="es-AR" dirty="0"/>
          </a:p>
        </p:txBody>
      </p:sp>
    </p:spTree>
    <p:extLst>
      <p:ext uri="{BB962C8B-B14F-4D97-AF65-F5344CB8AC3E}">
        <p14:creationId xmlns:p14="http://schemas.microsoft.com/office/powerpoint/2010/main" val="33662961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up)">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6A64EF-7459-4C02-95CB-4F5234BA1098}"/>
              </a:ext>
            </a:extLst>
          </p:cNvPr>
          <p:cNvSpPr>
            <a:spLocks noGrp="1"/>
          </p:cNvSpPr>
          <p:nvPr>
            <p:ph type="title"/>
          </p:nvPr>
        </p:nvSpPr>
        <p:spPr>
          <a:xfrm>
            <a:off x="222477" y="188640"/>
            <a:ext cx="11619914" cy="1623715"/>
          </a:xfrm>
        </p:spPr>
        <p:txBody>
          <a:bodyPr>
            <a:normAutofit fontScale="90000"/>
          </a:bodyPr>
          <a:lstStyle/>
          <a:p>
            <a:pPr algn="ctr"/>
            <a:r>
              <a:rPr lang="es-AR" dirty="0"/>
              <a:t/>
            </a:r>
            <a:br>
              <a:rPr lang="es-AR" dirty="0"/>
            </a:br>
            <a:r>
              <a:rPr lang="es-AR" dirty="0">
                <a:solidFill>
                  <a:srgbClr val="C00000"/>
                </a:solidFill>
              </a:rPr>
              <a:t>Evaluación de pruebas diagnósticas: </a:t>
            </a:r>
            <a:r>
              <a:rPr lang="es-AR" sz="3100" dirty="0"/>
              <a:t>La realidad se revela en la medida que poseemos instrumentos conceptuales y las herramientas capaces de aprehenderla</a:t>
            </a:r>
            <a:r>
              <a:rPr lang="es-AR" dirty="0"/>
              <a:t/>
            </a:r>
            <a:br>
              <a:rPr lang="es-AR" dirty="0"/>
            </a:br>
            <a:endParaRPr lang="es-AR" dirty="0"/>
          </a:p>
        </p:txBody>
      </p:sp>
      <p:sp>
        <p:nvSpPr>
          <p:cNvPr id="3" name="Marcador de contenido 2">
            <a:extLst>
              <a:ext uri="{FF2B5EF4-FFF2-40B4-BE49-F238E27FC236}">
                <a16:creationId xmlns:a16="http://schemas.microsoft.com/office/drawing/2014/main" xmlns="" id="{A89B77E6-1369-413F-A11D-82AB688DB2DE}"/>
              </a:ext>
            </a:extLst>
          </p:cNvPr>
          <p:cNvSpPr>
            <a:spLocks noGrp="1"/>
          </p:cNvSpPr>
          <p:nvPr>
            <p:ph idx="1"/>
          </p:nvPr>
        </p:nvSpPr>
        <p:spPr>
          <a:xfrm>
            <a:off x="222477" y="2208628"/>
            <a:ext cx="11619914" cy="4028684"/>
          </a:xfrm>
        </p:spPr>
        <p:txBody>
          <a:bodyPr/>
          <a:lstStyle/>
          <a:p>
            <a:pPr algn="just"/>
            <a:r>
              <a:rPr lang="es-AR" dirty="0"/>
              <a:t>Infección activa por COVID19 </a:t>
            </a:r>
          </a:p>
          <a:p>
            <a:pPr lvl="1" algn="just"/>
            <a:r>
              <a:rPr lang="es-AR" sz="2400" dirty="0"/>
              <a:t>precisión y adecuación </a:t>
            </a:r>
          </a:p>
          <a:p>
            <a:pPr lvl="1" algn="just"/>
            <a:r>
              <a:rPr lang="es-AR" sz="2400" dirty="0"/>
              <a:t>estándares de referencia y puntos finales apropiados (por ej., S, E, LR)</a:t>
            </a:r>
          </a:p>
          <a:p>
            <a:pPr algn="just"/>
            <a:endParaRPr lang="es-AR" dirty="0"/>
          </a:p>
          <a:p>
            <a:pPr algn="just"/>
            <a:r>
              <a:rPr lang="es-AR" dirty="0"/>
              <a:t>Infección pasada </a:t>
            </a:r>
          </a:p>
          <a:p>
            <a:pPr lvl="1" algn="just"/>
            <a:r>
              <a:rPr lang="es-AR" sz="2400" dirty="0"/>
              <a:t>adecuación e implicaciones para la protección también de otras personas </a:t>
            </a:r>
          </a:p>
          <a:p>
            <a:pPr lvl="1" algn="just"/>
            <a:r>
              <a:rPr lang="es-AR" sz="2400" dirty="0"/>
              <a:t>el conocimiento de inmunidad es crucial para el cuidado del paciente, la sociedad y el funcionamiento de la economía</a:t>
            </a:r>
          </a:p>
          <a:p>
            <a:pPr marL="0" indent="0">
              <a:buNone/>
            </a:pPr>
            <a:endParaRPr lang="es-AR" dirty="0"/>
          </a:p>
        </p:txBody>
      </p:sp>
    </p:spTree>
    <p:extLst>
      <p:ext uri="{BB962C8B-B14F-4D97-AF65-F5344CB8AC3E}">
        <p14:creationId xmlns:p14="http://schemas.microsoft.com/office/powerpoint/2010/main" val="227462875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up)">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up)">
                                      <p:cBhvr>
                                        <p:cTn id="18" dur="500"/>
                                        <p:tgtEl>
                                          <p:spTgt spid="3">
                                            <p:txEl>
                                              <p:pRg st="4" end="4"/>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up)">
                                      <p:cBhvr>
                                        <p:cTn id="21" dur="500"/>
                                        <p:tgtEl>
                                          <p:spTgt spid="3">
                                            <p:txEl>
                                              <p:pRg st="5" end="5"/>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up)">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71DBF89-FC3E-4671-9569-D85035189F11}"/>
              </a:ext>
            </a:extLst>
          </p:cNvPr>
          <p:cNvSpPr>
            <a:spLocks noGrp="1"/>
          </p:cNvSpPr>
          <p:nvPr>
            <p:ph type="title"/>
          </p:nvPr>
        </p:nvSpPr>
        <p:spPr>
          <a:xfrm>
            <a:off x="191344" y="301227"/>
            <a:ext cx="11665296" cy="823517"/>
          </a:xfrm>
        </p:spPr>
        <p:txBody>
          <a:bodyPr/>
          <a:lstStyle/>
          <a:p>
            <a:r>
              <a:rPr lang="es-AR" dirty="0"/>
              <a:t>Intervenciones: Qué, Cómo, Cuándo, Dónde</a:t>
            </a:r>
          </a:p>
        </p:txBody>
      </p:sp>
      <p:sp>
        <p:nvSpPr>
          <p:cNvPr id="3" name="Marcador de contenido 2">
            <a:extLst>
              <a:ext uri="{FF2B5EF4-FFF2-40B4-BE49-F238E27FC236}">
                <a16:creationId xmlns:a16="http://schemas.microsoft.com/office/drawing/2014/main" xmlns="" id="{79CBBECD-9F5D-457B-981B-D0AA2E5848CE}"/>
              </a:ext>
            </a:extLst>
          </p:cNvPr>
          <p:cNvSpPr>
            <a:spLocks noGrp="1"/>
          </p:cNvSpPr>
          <p:nvPr>
            <p:ph idx="1"/>
          </p:nvPr>
        </p:nvSpPr>
        <p:spPr>
          <a:xfrm>
            <a:off x="191344" y="1500784"/>
            <a:ext cx="11809312" cy="5055989"/>
          </a:xfrm>
        </p:spPr>
        <p:txBody>
          <a:bodyPr/>
          <a:lstStyle/>
          <a:p>
            <a:pPr algn="just"/>
            <a:r>
              <a:rPr lang="es-AR" sz="2400" dirty="0"/>
              <a:t>Valorar “</a:t>
            </a:r>
            <a:r>
              <a:rPr lang="es-AR" sz="2400" b="1" dirty="0"/>
              <a:t>éticamente</a:t>
            </a:r>
            <a:r>
              <a:rPr lang="es-AR" sz="2400" dirty="0"/>
              <a:t>” la aplicación de herramientas beneficiosas sopesando los efectos adversos</a:t>
            </a:r>
          </a:p>
          <a:p>
            <a:pPr algn="just"/>
            <a:r>
              <a:rPr lang="es-AR" sz="2400" dirty="0"/>
              <a:t>La negociación riesgos/beneficio</a:t>
            </a:r>
          </a:p>
          <a:p>
            <a:pPr algn="just"/>
            <a:r>
              <a:rPr lang="es-AR" sz="2400" dirty="0"/>
              <a:t>El momento más oportuno para intervenir</a:t>
            </a:r>
          </a:p>
          <a:p>
            <a:pPr algn="just"/>
            <a:r>
              <a:rPr lang="es-AR" sz="2400" dirty="0"/>
              <a:t>Las variables de impacto mas apropiadas </a:t>
            </a:r>
          </a:p>
          <a:p>
            <a:pPr algn="just"/>
            <a:r>
              <a:rPr lang="es-AR" sz="2400" dirty="0"/>
              <a:t>Grupos a ser priorizados</a:t>
            </a:r>
          </a:p>
          <a:p>
            <a:pPr algn="just"/>
            <a:r>
              <a:rPr lang="es-AR" sz="2400" dirty="0"/>
              <a:t>Intervenciones </a:t>
            </a:r>
            <a:r>
              <a:rPr lang="es-AR" sz="2400" i="1" dirty="0"/>
              <a:t>ad-hoc</a:t>
            </a:r>
            <a:r>
              <a:rPr lang="es-AR" sz="2400" dirty="0"/>
              <a:t>, distanciamiento social, EPP, aislamiento, rastreo de contactos, cierre de sitios públicos</a:t>
            </a:r>
          </a:p>
          <a:p>
            <a:pPr algn="just"/>
            <a:r>
              <a:rPr lang="es-AR" sz="2400" dirty="0"/>
              <a:t>Fuerza de las recomendaciones para el público, práctica y cuidado de la salud</a:t>
            </a:r>
          </a:p>
          <a:p>
            <a:pPr algn="just"/>
            <a:r>
              <a:rPr lang="es-AR" sz="2400" dirty="0"/>
              <a:t>Toma de decisiones bajo incertidumbre</a:t>
            </a:r>
          </a:p>
          <a:p>
            <a:pPr algn="just"/>
            <a:r>
              <a:rPr lang="es-AR" sz="2400" dirty="0"/>
              <a:t>Individual – compartida - multinivel</a:t>
            </a:r>
          </a:p>
        </p:txBody>
      </p:sp>
    </p:spTree>
    <p:extLst>
      <p:ext uri="{BB962C8B-B14F-4D97-AF65-F5344CB8AC3E}">
        <p14:creationId xmlns:p14="http://schemas.microsoft.com/office/powerpoint/2010/main" val="16974501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up)">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up)">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up)">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xmlns="" id="{E4E3C1D8-49AE-43F9-BBB6-7D163C7DB103}"/>
              </a:ext>
            </a:extLst>
          </p:cNvPr>
          <p:cNvSpPr/>
          <p:nvPr/>
        </p:nvSpPr>
        <p:spPr>
          <a:xfrm>
            <a:off x="178191" y="6367609"/>
            <a:ext cx="7285961" cy="369332"/>
          </a:xfrm>
          <a:prstGeom prst="rect">
            <a:avLst/>
          </a:prstGeom>
        </p:spPr>
        <p:txBody>
          <a:bodyPr wrap="square">
            <a:spAutoFit/>
          </a:bodyPr>
          <a:lstStyle/>
          <a:p>
            <a:r>
              <a:rPr lang="es-AR" i="1" dirty="0"/>
              <a:t>Publicado Online May 6, 2020; doi:10.1001/jama.2020.8259</a:t>
            </a:r>
          </a:p>
        </p:txBody>
      </p:sp>
      <p:sp>
        <p:nvSpPr>
          <p:cNvPr id="4" name="Rectángulo 3">
            <a:extLst>
              <a:ext uri="{FF2B5EF4-FFF2-40B4-BE49-F238E27FC236}">
                <a16:creationId xmlns:a16="http://schemas.microsoft.com/office/drawing/2014/main" xmlns="" id="{379E2786-9CA0-4B9F-94F0-2CBCE3786213}"/>
              </a:ext>
            </a:extLst>
          </p:cNvPr>
          <p:cNvSpPr/>
          <p:nvPr/>
        </p:nvSpPr>
        <p:spPr>
          <a:xfrm>
            <a:off x="103163" y="121059"/>
            <a:ext cx="11694941" cy="369332"/>
          </a:xfrm>
          <a:prstGeom prst="rect">
            <a:avLst/>
          </a:prstGeom>
        </p:spPr>
        <p:txBody>
          <a:bodyPr wrap="square">
            <a:spAutoFit/>
          </a:bodyPr>
          <a:lstStyle/>
          <a:p>
            <a:r>
              <a:rPr lang="es-AR" b="1" dirty="0"/>
              <a:t>Variación estimada en el tiempo de las pruebas diagnósticas para SARS-CoV-2 en relación al inicio de los síntomas</a:t>
            </a:r>
          </a:p>
        </p:txBody>
      </p:sp>
      <p:sp>
        <p:nvSpPr>
          <p:cNvPr id="5" name="Rectángulo 4">
            <a:extLst>
              <a:ext uri="{FF2B5EF4-FFF2-40B4-BE49-F238E27FC236}">
                <a16:creationId xmlns:a16="http://schemas.microsoft.com/office/drawing/2014/main" xmlns="" id="{7F463042-5494-4504-B080-65DD31AC223D}"/>
              </a:ext>
            </a:extLst>
          </p:cNvPr>
          <p:cNvSpPr/>
          <p:nvPr/>
        </p:nvSpPr>
        <p:spPr>
          <a:xfrm>
            <a:off x="9439422" y="1039031"/>
            <a:ext cx="2649415" cy="3693319"/>
          </a:xfrm>
          <a:prstGeom prst="rect">
            <a:avLst/>
          </a:prstGeom>
        </p:spPr>
        <p:txBody>
          <a:bodyPr wrap="square">
            <a:spAutoFit/>
          </a:bodyPr>
          <a:lstStyle/>
          <a:p>
            <a:pPr algn="just"/>
            <a:r>
              <a:rPr lang="es-AR" dirty="0"/>
              <a:t>Los intervalos de tiempo y las tasas de detección viral se basan en datos de trabajos publicados. Dado la variabilidad en los valores entre estudios, los intervalos de tiempo son aproximados y la probabilidad de la infección por SARS-CoV-2 se indica cualitativamente. </a:t>
            </a:r>
          </a:p>
          <a:p>
            <a:pPr algn="just"/>
            <a:endParaRPr lang="es-AR" dirty="0"/>
          </a:p>
        </p:txBody>
      </p:sp>
      <p:pic>
        <p:nvPicPr>
          <p:cNvPr id="6" name="Imagen 5">
            <a:extLst>
              <a:ext uri="{FF2B5EF4-FFF2-40B4-BE49-F238E27FC236}">
                <a16:creationId xmlns:a16="http://schemas.microsoft.com/office/drawing/2014/main" xmlns="" id="{45B6ED04-B4E3-41BF-899F-5C7F938E14CE}"/>
              </a:ext>
            </a:extLst>
          </p:cNvPr>
          <p:cNvPicPr>
            <a:picLocks noChangeAspect="1"/>
          </p:cNvPicPr>
          <p:nvPr/>
        </p:nvPicPr>
        <p:blipFill>
          <a:blip r:embed="rId2"/>
          <a:stretch>
            <a:fillRect/>
          </a:stretch>
        </p:blipFill>
        <p:spPr>
          <a:xfrm>
            <a:off x="103163" y="490391"/>
            <a:ext cx="9175799" cy="5792544"/>
          </a:xfrm>
          <a:prstGeom prst="rect">
            <a:avLst/>
          </a:prstGeom>
        </p:spPr>
      </p:pic>
    </p:spTree>
    <p:extLst>
      <p:ext uri="{BB962C8B-B14F-4D97-AF65-F5344CB8AC3E}">
        <p14:creationId xmlns:p14="http://schemas.microsoft.com/office/powerpoint/2010/main" val="3718208587"/>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xmlns="" id="{AFCEE63F-5FAF-4FFD-BE48-DE1C9D97133A}"/>
              </a:ext>
            </a:extLst>
          </p:cNvPr>
          <p:cNvGrpSpPr/>
          <p:nvPr/>
        </p:nvGrpSpPr>
        <p:grpSpPr>
          <a:xfrm>
            <a:off x="175260" y="1"/>
            <a:ext cx="6564675" cy="2134332"/>
            <a:chOff x="175260" y="0"/>
            <a:chExt cx="7086600" cy="2171700"/>
          </a:xfrm>
        </p:grpSpPr>
        <p:pic>
          <p:nvPicPr>
            <p:cNvPr id="2" name="Imagen 1">
              <a:extLst>
                <a:ext uri="{FF2B5EF4-FFF2-40B4-BE49-F238E27FC236}">
                  <a16:creationId xmlns:a16="http://schemas.microsoft.com/office/drawing/2014/main" xmlns="" id="{10213043-93C4-43DF-BB78-998718D74711}"/>
                </a:ext>
              </a:extLst>
            </p:cNvPr>
            <p:cNvPicPr>
              <a:picLocks noChangeAspect="1"/>
            </p:cNvPicPr>
            <p:nvPr/>
          </p:nvPicPr>
          <p:blipFill>
            <a:blip r:embed="rId2"/>
            <a:stretch>
              <a:fillRect/>
            </a:stretch>
          </p:blipFill>
          <p:spPr>
            <a:xfrm>
              <a:off x="175260" y="0"/>
              <a:ext cx="7086600" cy="1743075"/>
            </a:xfrm>
            <a:prstGeom prst="rect">
              <a:avLst/>
            </a:prstGeom>
          </p:spPr>
        </p:pic>
        <p:pic>
          <p:nvPicPr>
            <p:cNvPr id="3" name="Imagen 2">
              <a:extLst>
                <a:ext uri="{FF2B5EF4-FFF2-40B4-BE49-F238E27FC236}">
                  <a16:creationId xmlns:a16="http://schemas.microsoft.com/office/drawing/2014/main" xmlns="" id="{50886EAE-1879-48FF-B704-DB72D3A6FB55}"/>
                </a:ext>
              </a:extLst>
            </p:cNvPr>
            <p:cNvPicPr>
              <a:picLocks noChangeAspect="1"/>
            </p:cNvPicPr>
            <p:nvPr/>
          </p:nvPicPr>
          <p:blipFill>
            <a:blip r:embed="rId3"/>
            <a:stretch>
              <a:fillRect/>
            </a:stretch>
          </p:blipFill>
          <p:spPr>
            <a:xfrm>
              <a:off x="175260" y="1743075"/>
              <a:ext cx="3438525" cy="428625"/>
            </a:xfrm>
            <a:prstGeom prst="rect">
              <a:avLst/>
            </a:prstGeom>
          </p:spPr>
        </p:pic>
      </p:grpSp>
      <p:grpSp>
        <p:nvGrpSpPr>
          <p:cNvPr id="7" name="Grupo 6">
            <a:extLst>
              <a:ext uri="{FF2B5EF4-FFF2-40B4-BE49-F238E27FC236}">
                <a16:creationId xmlns:a16="http://schemas.microsoft.com/office/drawing/2014/main" xmlns="" id="{E69295EB-5E95-476E-B93D-03DACE66FBD1}"/>
              </a:ext>
            </a:extLst>
          </p:cNvPr>
          <p:cNvGrpSpPr/>
          <p:nvPr/>
        </p:nvGrpSpPr>
        <p:grpSpPr>
          <a:xfrm>
            <a:off x="156210" y="2205893"/>
            <a:ext cx="6583725" cy="1299503"/>
            <a:chOff x="156210" y="2400300"/>
            <a:chExt cx="7105650" cy="1514475"/>
          </a:xfrm>
        </p:grpSpPr>
        <p:pic>
          <p:nvPicPr>
            <p:cNvPr id="5" name="Imagen 4">
              <a:extLst>
                <a:ext uri="{FF2B5EF4-FFF2-40B4-BE49-F238E27FC236}">
                  <a16:creationId xmlns:a16="http://schemas.microsoft.com/office/drawing/2014/main" xmlns="" id="{1D0339B3-8D7C-4C20-870F-0CA91C84CA75}"/>
                </a:ext>
              </a:extLst>
            </p:cNvPr>
            <p:cNvPicPr>
              <a:picLocks noChangeAspect="1"/>
            </p:cNvPicPr>
            <p:nvPr/>
          </p:nvPicPr>
          <p:blipFill>
            <a:blip r:embed="rId4"/>
            <a:stretch>
              <a:fillRect/>
            </a:stretch>
          </p:blipFill>
          <p:spPr>
            <a:xfrm>
              <a:off x="156210" y="2400300"/>
              <a:ext cx="6915150" cy="1514475"/>
            </a:xfrm>
            <a:prstGeom prst="rect">
              <a:avLst/>
            </a:prstGeom>
          </p:spPr>
        </p:pic>
        <p:pic>
          <p:nvPicPr>
            <p:cNvPr id="6" name="Imagen 5">
              <a:extLst>
                <a:ext uri="{FF2B5EF4-FFF2-40B4-BE49-F238E27FC236}">
                  <a16:creationId xmlns:a16="http://schemas.microsoft.com/office/drawing/2014/main" xmlns="" id="{BA71BD70-F702-4EA1-BB2E-C227404C9D38}"/>
                </a:ext>
              </a:extLst>
            </p:cNvPr>
            <p:cNvPicPr>
              <a:picLocks noChangeAspect="1"/>
            </p:cNvPicPr>
            <p:nvPr/>
          </p:nvPicPr>
          <p:blipFill>
            <a:blip r:embed="rId5"/>
            <a:stretch>
              <a:fillRect/>
            </a:stretch>
          </p:blipFill>
          <p:spPr>
            <a:xfrm>
              <a:off x="4528185" y="3336900"/>
              <a:ext cx="2733675" cy="438150"/>
            </a:xfrm>
            <a:prstGeom prst="rect">
              <a:avLst/>
            </a:prstGeom>
          </p:spPr>
        </p:pic>
      </p:grpSp>
      <p:grpSp>
        <p:nvGrpSpPr>
          <p:cNvPr id="10" name="Grupo 9">
            <a:extLst>
              <a:ext uri="{FF2B5EF4-FFF2-40B4-BE49-F238E27FC236}">
                <a16:creationId xmlns:a16="http://schemas.microsoft.com/office/drawing/2014/main" xmlns="" id="{A0A67613-9B77-4A83-AD60-EDF4D381F9DA}"/>
              </a:ext>
            </a:extLst>
          </p:cNvPr>
          <p:cNvGrpSpPr/>
          <p:nvPr/>
        </p:nvGrpSpPr>
        <p:grpSpPr>
          <a:xfrm>
            <a:off x="175260" y="3965886"/>
            <a:ext cx="5317589" cy="1529082"/>
            <a:chOff x="156210" y="3979838"/>
            <a:chExt cx="9020175" cy="2815809"/>
          </a:xfrm>
        </p:grpSpPr>
        <p:pic>
          <p:nvPicPr>
            <p:cNvPr id="8" name="Imagen 7">
              <a:extLst>
                <a:ext uri="{FF2B5EF4-FFF2-40B4-BE49-F238E27FC236}">
                  <a16:creationId xmlns:a16="http://schemas.microsoft.com/office/drawing/2014/main" xmlns="" id="{19863FCB-3C35-43D6-8C48-838EE20A28FE}"/>
                </a:ext>
              </a:extLst>
            </p:cNvPr>
            <p:cNvPicPr>
              <a:picLocks noChangeAspect="1"/>
            </p:cNvPicPr>
            <p:nvPr/>
          </p:nvPicPr>
          <p:blipFill>
            <a:blip r:embed="rId6"/>
            <a:stretch>
              <a:fillRect/>
            </a:stretch>
          </p:blipFill>
          <p:spPr>
            <a:xfrm>
              <a:off x="156210" y="3979838"/>
              <a:ext cx="9020175" cy="2095500"/>
            </a:xfrm>
            <a:prstGeom prst="rect">
              <a:avLst/>
            </a:prstGeom>
          </p:spPr>
        </p:pic>
        <p:pic>
          <p:nvPicPr>
            <p:cNvPr id="9" name="Imagen 8">
              <a:extLst>
                <a:ext uri="{FF2B5EF4-FFF2-40B4-BE49-F238E27FC236}">
                  <a16:creationId xmlns:a16="http://schemas.microsoft.com/office/drawing/2014/main" xmlns="" id="{2D67AE59-1606-43C9-B7E5-50C65FA56592}"/>
                </a:ext>
              </a:extLst>
            </p:cNvPr>
            <p:cNvPicPr>
              <a:picLocks noChangeAspect="1"/>
            </p:cNvPicPr>
            <p:nvPr/>
          </p:nvPicPr>
          <p:blipFill>
            <a:blip r:embed="rId7"/>
            <a:stretch>
              <a:fillRect/>
            </a:stretch>
          </p:blipFill>
          <p:spPr>
            <a:xfrm>
              <a:off x="198706" y="6138422"/>
              <a:ext cx="976266" cy="657225"/>
            </a:xfrm>
            <a:prstGeom prst="rect">
              <a:avLst/>
            </a:prstGeom>
          </p:spPr>
        </p:pic>
      </p:grpSp>
      <p:pic>
        <p:nvPicPr>
          <p:cNvPr id="11" name="Imagen 10">
            <a:extLst>
              <a:ext uri="{FF2B5EF4-FFF2-40B4-BE49-F238E27FC236}">
                <a16:creationId xmlns:a16="http://schemas.microsoft.com/office/drawing/2014/main" xmlns="" id="{38B2E92C-73B1-453C-9D31-60D7DBBB6994}"/>
              </a:ext>
            </a:extLst>
          </p:cNvPr>
          <p:cNvPicPr>
            <a:picLocks noChangeAspect="1"/>
          </p:cNvPicPr>
          <p:nvPr/>
        </p:nvPicPr>
        <p:blipFill>
          <a:blip r:embed="rId8"/>
          <a:stretch>
            <a:fillRect/>
          </a:stretch>
        </p:blipFill>
        <p:spPr>
          <a:xfrm>
            <a:off x="6921304" y="179460"/>
            <a:ext cx="5095435" cy="2147326"/>
          </a:xfrm>
          <a:prstGeom prst="rect">
            <a:avLst/>
          </a:prstGeom>
        </p:spPr>
      </p:pic>
      <p:grpSp>
        <p:nvGrpSpPr>
          <p:cNvPr id="14" name="Grupo 13">
            <a:extLst>
              <a:ext uri="{FF2B5EF4-FFF2-40B4-BE49-F238E27FC236}">
                <a16:creationId xmlns:a16="http://schemas.microsoft.com/office/drawing/2014/main" xmlns="" id="{32A772C7-07BA-40D1-B8C4-699D8C5D0226}"/>
              </a:ext>
            </a:extLst>
          </p:cNvPr>
          <p:cNvGrpSpPr/>
          <p:nvPr/>
        </p:nvGrpSpPr>
        <p:grpSpPr>
          <a:xfrm>
            <a:off x="6921303" y="2600862"/>
            <a:ext cx="4051497" cy="1104900"/>
            <a:chOff x="6921303" y="2600862"/>
            <a:chExt cx="4051497" cy="1104900"/>
          </a:xfrm>
        </p:grpSpPr>
        <p:pic>
          <p:nvPicPr>
            <p:cNvPr id="12" name="Imagen 11">
              <a:extLst>
                <a:ext uri="{FF2B5EF4-FFF2-40B4-BE49-F238E27FC236}">
                  <a16:creationId xmlns:a16="http://schemas.microsoft.com/office/drawing/2014/main" xmlns="" id="{90A34BFE-3746-47A9-AD6E-6038A74778A4}"/>
                </a:ext>
              </a:extLst>
            </p:cNvPr>
            <p:cNvPicPr>
              <a:picLocks noChangeAspect="1"/>
            </p:cNvPicPr>
            <p:nvPr/>
          </p:nvPicPr>
          <p:blipFill>
            <a:blip r:embed="rId9"/>
            <a:stretch>
              <a:fillRect/>
            </a:stretch>
          </p:blipFill>
          <p:spPr>
            <a:xfrm>
              <a:off x="6921303" y="2600862"/>
              <a:ext cx="2295525" cy="1104900"/>
            </a:xfrm>
            <a:prstGeom prst="rect">
              <a:avLst/>
            </a:prstGeom>
          </p:spPr>
        </p:pic>
        <p:pic>
          <p:nvPicPr>
            <p:cNvPr id="13" name="Imagen 12">
              <a:extLst>
                <a:ext uri="{FF2B5EF4-FFF2-40B4-BE49-F238E27FC236}">
                  <a16:creationId xmlns:a16="http://schemas.microsoft.com/office/drawing/2014/main" xmlns="" id="{82647B59-C1E8-4018-B7F2-9717C81C0638}"/>
                </a:ext>
              </a:extLst>
            </p:cNvPr>
            <p:cNvPicPr>
              <a:picLocks noChangeAspect="1"/>
            </p:cNvPicPr>
            <p:nvPr/>
          </p:nvPicPr>
          <p:blipFill>
            <a:blip r:embed="rId10"/>
            <a:stretch>
              <a:fillRect/>
            </a:stretch>
          </p:blipFill>
          <p:spPr>
            <a:xfrm>
              <a:off x="9204572" y="2600863"/>
              <a:ext cx="1768228" cy="1063326"/>
            </a:xfrm>
            <a:prstGeom prst="rect">
              <a:avLst/>
            </a:prstGeom>
          </p:spPr>
        </p:pic>
      </p:grpSp>
      <p:grpSp>
        <p:nvGrpSpPr>
          <p:cNvPr id="18" name="Grupo 17">
            <a:extLst>
              <a:ext uri="{FF2B5EF4-FFF2-40B4-BE49-F238E27FC236}">
                <a16:creationId xmlns:a16="http://schemas.microsoft.com/office/drawing/2014/main" xmlns="" id="{FCBE836B-A298-4B03-BBBD-2F6EE2E08FFA}"/>
              </a:ext>
            </a:extLst>
          </p:cNvPr>
          <p:cNvGrpSpPr/>
          <p:nvPr/>
        </p:nvGrpSpPr>
        <p:grpSpPr>
          <a:xfrm>
            <a:off x="7015087" y="3826412"/>
            <a:ext cx="5140246" cy="1337403"/>
            <a:chOff x="7015087" y="3826412"/>
            <a:chExt cx="5140246" cy="1337403"/>
          </a:xfrm>
        </p:grpSpPr>
        <p:pic>
          <p:nvPicPr>
            <p:cNvPr id="15" name="Imagen 14">
              <a:extLst>
                <a:ext uri="{FF2B5EF4-FFF2-40B4-BE49-F238E27FC236}">
                  <a16:creationId xmlns:a16="http://schemas.microsoft.com/office/drawing/2014/main" xmlns="" id="{DBFA1EDE-5D9A-4B1E-91A8-A81DD6B92E4A}"/>
                </a:ext>
              </a:extLst>
            </p:cNvPr>
            <p:cNvPicPr>
              <a:picLocks noChangeAspect="1"/>
            </p:cNvPicPr>
            <p:nvPr/>
          </p:nvPicPr>
          <p:blipFill>
            <a:blip r:embed="rId11"/>
            <a:stretch>
              <a:fillRect/>
            </a:stretch>
          </p:blipFill>
          <p:spPr>
            <a:xfrm>
              <a:off x="7015087" y="3826412"/>
              <a:ext cx="5140246" cy="704243"/>
            </a:xfrm>
            <a:prstGeom prst="rect">
              <a:avLst/>
            </a:prstGeom>
          </p:spPr>
        </p:pic>
        <p:pic>
          <p:nvPicPr>
            <p:cNvPr id="16" name="Imagen 15">
              <a:extLst>
                <a:ext uri="{FF2B5EF4-FFF2-40B4-BE49-F238E27FC236}">
                  <a16:creationId xmlns:a16="http://schemas.microsoft.com/office/drawing/2014/main" xmlns="" id="{DE1BE6C2-EF4F-4319-AA8F-76B7C2F33BC4}"/>
                </a:ext>
              </a:extLst>
            </p:cNvPr>
            <p:cNvPicPr>
              <a:picLocks noChangeAspect="1"/>
            </p:cNvPicPr>
            <p:nvPr/>
          </p:nvPicPr>
          <p:blipFill>
            <a:blip r:embed="rId12"/>
            <a:stretch>
              <a:fillRect/>
            </a:stretch>
          </p:blipFill>
          <p:spPr>
            <a:xfrm>
              <a:off x="8854858" y="4297040"/>
              <a:ext cx="1571625" cy="866775"/>
            </a:xfrm>
            <a:prstGeom prst="rect">
              <a:avLst/>
            </a:prstGeom>
          </p:spPr>
        </p:pic>
      </p:grpSp>
      <p:grpSp>
        <p:nvGrpSpPr>
          <p:cNvPr id="21" name="Grupo 20">
            <a:extLst>
              <a:ext uri="{FF2B5EF4-FFF2-40B4-BE49-F238E27FC236}">
                <a16:creationId xmlns:a16="http://schemas.microsoft.com/office/drawing/2014/main" xmlns="" id="{CFE62EAF-88AA-4903-8199-8EF428237681}"/>
              </a:ext>
            </a:extLst>
          </p:cNvPr>
          <p:cNvGrpSpPr/>
          <p:nvPr/>
        </p:nvGrpSpPr>
        <p:grpSpPr>
          <a:xfrm>
            <a:off x="5458719" y="5301830"/>
            <a:ext cx="6636739" cy="1466649"/>
            <a:chOff x="5172039" y="5341628"/>
            <a:chExt cx="6636739" cy="1466649"/>
          </a:xfrm>
        </p:grpSpPr>
        <p:pic>
          <p:nvPicPr>
            <p:cNvPr id="19" name="Imagen 18">
              <a:extLst>
                <a:ext uri="{FF2B5EF4-FFF2-40B4-BE49-F238E27FC236}">
                  <a16:creationId xmlns:a16="http://schemas.microsoft.com/office/drawing/2014/main" xmlns="" id="{391802EA-B1B3-4367-962F-13AE6CE95CAE}"/>
                </a:ext>
              </a:extLst>
            </p:cNvPr>
            <p:cNvPicPr>
              <a:picLocks noChangeAspect="1"/>
            </p:cNvPicPr>
            <p:nvPr/>
          </p:nvPicPr>
          <p:blipFill>
            <a:blip r:embed="rId13"/>
            <a:stretch>
              <a:fillRect/>
            </a:stretch>
          </p:blipFill>
          <p:spPr>
            <a:xfrm>
              <a:off x="5172039" y="5341628"/>
              <a:ext cx="5669952" cy="1466649"/>
            </a:xfrm>
            <a:prstGeom prst="rect">
              <a:avLst/>
            </a:prstGeom>
          </p:spPr>
        </p:pic>
        <p:pic>
          <p:nvPicPr>
            <p:cNvPr id="20" name="Imagen 19">
              <a:extLst>
                <a:ext uri="{FF2B5EF4-FFF2-40B4-BE49-F238E27FC236}">
                  <a16:creationId xmlns:a16="http://schemas.microsoft.com/office/drawing/2014/main" xmlns="" id="{727E1664-F1C7-4C93-9AA7-698C3CD8CB50}"/>
                </a:ext>
              </a:extLst>
            </p:cNvPr>
            <p:cNvPicPr>
              <a:picLocks noChangeAspect="1"/>
            </p:cNvPicPr>
            <p:nvPr/>
          </p:nvPicPr>
          <p:blipFill>
            <a:blip r:embed="rId14"/>
            <a:stretch>
              <a:fillRect/>
            </a:stretch>
          </p:blipFill>
          <p:spPr>
            <a:xfrm>
              <a:off x="9875203" y="5825493"/>
              <a:ext cx="1933575" cy="409575"/>
            </a:xfrm>
            <a:prstGeom prst="rect">
              <a:avLst/>
            </a:prstGeom>
          </p:spPr>
        </p:pic>
      </p:grpSp>
      <p:grpSp>
        <p:nvGrpSpPr>
          <p:cNvPr id="26" name="Grupo 25">
            <a:extLst>
              <a:ext uri="{FF2B5EF4-FFF2-40B4-BE49-F238E27FC236}">
                <a16:creationId xmlns:a16="http://schemas.microsoft.com/office/drawing/2014/main" xmlns="" id="{94DB283D-813F-445D-9AF2-8178B36FA4E6}"/>
              </a:ext>
            </a:extLst>
          </p:cNvPr>
          <p:cNvGrpSpPr/>
          <p:nvPr/>
        </p:nvGrpSpPr>
        <p:grpSpPr>
          <a:xfrm>
            <a:off x="156210" y="5628813"/>
            <a:ext cx="4793275" cy="1181889"/>
            <a:chOff x="156210" y="5628813"/>
            <a:chExt cx="4793275" cy="1181889"/>
          </a:xfrm>
        </p:grpSpPr>
        <p:pic>
          <p:nvPicPr>
            <p:cNvPr id="22" name="Imagen 21">
              <a:extLst>
                <a:ext uri="{FF2B5EF4-FFF2-40B4-BE49-F238E27FC236}">
                  <a16:creationId xmlns:a16="http://schemas.microsoft.com/office/drawing/2014/main" xmlns="" id="{49264D87-C953-4DC7-ACD7-11271385084D}"/>
                </a:ext>
              </a:extLst>
            </p:cNvPr>
            <p:cNvPicPr>
              <a:picLocks noChangeAspect="1"/>
            </p:cNvPicPr>
            <p:nvPr/>
          </p:nvPicPr>
          <p:blipFill>
            <a:blip r:embed="rId15"/>
            <a:stretch>
              <a:fillRect/>
            </a:stretch>
          </p:blipFill>
          <p:spPr>
            <a:xfrm>
              <a:off x="156210" y="5628813"/>
              <a:ext cx="4793275" cy="802934"/>
            </a:xfrm>
            <a:prstGeom prst="rect">
              <a:avLst/>
            </a:prstGeom>
          </p:spPr>
        </p:pic>
        <p:pic>
          <p:nvPicPr>
            <p:cNvPr id="24" name="Imagen 23">
              <a:extLst>
                <a:ext uri="{FF2B5EF4-FFF2-40B4-BE49-F238E27FC236}">
                  <a16:creationId xmlns:a16="http://schemas.microsoft.com/office/drawing/2014/main" xmlns="" id="{A6EF13B1-7BC0-45B8-A556-1D42E0A92195}"/>
                </a:ext>
              </a:extLst>
            </p:cNvPr>
            <p:cNvPicPr>
              <a:picLocks noChangeAspect="1"/>
            </p:cNvPicPr>
            <p:nvPr/>
          </p:nvPicPr>
          <p:blipFill>
            <a:blip r:embed="rId16"/>
            <a:stretch>
              <a:fillRect/>
            </a:stretch>
          </p:blipFill>
          <p:spPr>
            <a:xfrm>
              <a:off x="2290680" y="6364211"/>
              <a:ext cx="2658805" cy="446491"/>
            </a:xfrm>
            <a:prstGeom prst="rect">
              <a:avLst/>
            </a:prstGeom>
          </p:spPr>
        </p:pic>
      </p:grpSp>
    </p:spTree>
    <p:extLst>
      <p:ext uri="{BB962C8B-B14F-4D97-AF65-F5344CB8AC3E}">
        <p14:creationId xmlns:p14="http://schemas.microsoft.com/office/powerpoint/2010/main" val="6337322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up)">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4EE5383A-8380-4CB8-A553-4EFE8EBFD4CB}"/>
              </a:ext>
            </a:extLst>
          </p:cNvPr>
          <p:cNvPicPr>
            <a:picLocks noChangeAspect="1"/>
          </p:cNvPicPr>
          <p:nvPr/>
        </p:nvPicPr>
        <p:blipFill>
          <a:blip r:embed="rId2"/>
          <a:stretch>
            <a:fillRect/>
          </a:stretch>
        </p:blipFill>
        <p:spPr>
          <a:xfrm>
            <a:off x="542558" y="110167"/>
            <a:ext cx="9698722" cy="4512052"/>
          </a:xfrm>
          <a:prstGeom prst="rect">
            <a:avLst/>
          </a:prstGeom>
        </p:spPr>
      </p:pic>
      <p:grpSp>
        <p:nvGrpSpPr>
          <p:cNvPr id="13" name="Grupo 12">
            <a:extLst>
              <a:ext uri="{FF2B5EF4-FFF2-40B4-BE49-F238E27FC236}">
                <a16:creationId xmlns:a16="http://schemas.microsoft.com/office/drawing/2014/main" xmlns="" id="{FA26E9C5-5B1C-42B1-AA63-11250A555A8E}"/>
              </a:ext>
            </a:extLst>
          </p:cNvPr>
          <p:cNvGrpSpPr/>
          <p:nvPr/>
        </p:nvGrpSpPr>
        <p:grpSpPr>
          <a:xfrm>
            <a:off x="8146087" y="4372735"/>
            <a:ext cx="1430214" cy="858260"/>
            <a:chOff x="8349731" y="4716113"/>
            <a:chExt cx="1430214" cy="858260"/>
          </a:xfrm>
        </p:grpSpPr>
        <p:sp>
          <p:nvSpPr>
            <p:cNvPr id="3" name="Flecha: hacia abajo 2">
              <a:extLst>
                <a:ext uri="{FF2B5EF4-FFF2-40B4-BE49-F238E27FC236}">
                  <a16:creationId xmlns:a16="http://schemas.microsoft.com/office/drawing/2014/main" xmlns="" id="{220305D0-26CE-46D7-904F-979413779749}"/>
                </a:ext>
              </a:extLst>
            </p:cNvPr>
            <p:cNvSpPr/>
            <p:nvPr/>
          </p:nvSpPr>
          <p:spPr>
            <a:xfrm>
              <a:off x="8789064" y="4716113"/>
              <a:ext cx="196948" cy="3215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 name="CuadroTexto 4">
              <a:extLst>
                <a:ext uri="{FF2B5EF4-FFF2-40B4-BE49-F238E27FC236}">
                  <a16:creationId xmlns:a16="http://schemas.microsoft.com/office/drawing/2014/main" xmlns="" id="{8534C4AC-8362-4F84-9FC5-C29FDB8E2720}"/>
                </a:ext>
              </a:extLst>
            </p:cNvPr>
            <p:cNvSpPr txBox="1"/>
            <p:nvPr/>
          </p:nvSpPr>
          <p:spPr>
            <a:xfrm>
              <a:off x="8349731" y="5205041"/>
              <a:ext cx="1430214" cy="369332"/>
            </a:xfrm>
            <a:prstGeom prst="rect">
              <a:avLst/>
            </a:prstGeom>
            <a:noFill/>
            <a:ln w="25400">
              <a:solidFill>
                <a:schemeClr val="accent1"/>
              </a:solidFill>
            </a:ln>
          </p:spPr>
          <p:txBody>
            <a:bodyPr wrap="square" rtlCol="0">
              <a:spAutoFit/>
            </a:bodyPr>
            <a:lstStyle/>
            <a:p>
              <a:r>
                <a:rPr lang="es-AR" b="1" dirty="0"/>
                <a:t>Hallazgos</a:t>
              </a:r>
            </a:p>
          </p:txBody>
        </p:sp>
      </p:grpSp>
      <p:sp>
        <p:nvSpPr>
          <p:cNvPr id="6" name="Flecha: hacia la izquierda 5">
            <a:extLst>
              <a:ext uri="{FF2B5EF4-FFF2-40B4-BE49-F238E27FC236}">
                <a16:creationId xmlns:a16="http://schemas.microsoft.com/office/drawing/2014/main" xmlns="" id="{F753DED1-60FA-4D28-B37E-AACFAE1AB6CF}"/>
              </a:ext>
            </a:extLst>
          </p:cNvPr>
          <p:cNvSpPr/>
          <p:nvPr/>
        </p:nvSpPr>
        <p:spPr>
          <a:xfrm>
            <a:off x="7190099" y="4816825"/>
            <a:ext cx="633047" cy="1846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a:extLst>
              <a:ext uri="{FF2B5EF4-FFF2-40B4-BE49-F238E27FC236}">
                <a16:creationId xmlns:a16="http://schemas.microsoft.com/office/drawing/2014/main" xmlns="" id="{DC7E1F92-9884-464B-9573-DAABBF5BA539}"/>
              </a:ext>
            </a:extLst>
          </p:cNvPr>
          <p:cNvSpPr txBox="1"/>
          <p:nvPr/>
        </p:nvSpPr>
        <p:spPr>
          <a:xfrm>
            <a:off x="5539285" y="4601375"/>
            <a:ext cx="1430215" cy="646331"/>
          </a:xfrm>
          <a:prstGeom prst="rect">
            <a:avLst/>
          </a:prstGeom>
          <a:noFill/>
          <a:ln w="25400">
            <a:solidFill>
              <a:schemeClr val="accent1"/>
            </a:solidFill>
          </a:ln>
        </p:spPr>
        <p:txBody>
          <a:bodyPr wrap="square" rtlCol="0">
            <a:spAutoFit/>
          </a:bodyPr>
          <a:lstStyle/>
          <a:p>
            <a:pPr algn="ctr"/>
            <a:r>
              <a:rPr lang="es-AR" b="1" i="1" dirty="0"/>
              <a:t>“Verdad”</a:t>
            </a:r>
            <a:r>
              <a:rPr lang="es-AR" b="1" dirty="0"/>
              <a:t> del estudio</a:t>
            </a:r>
          </a:p>
        </p:txBody>
      </p:sp>
      <p:sp>
        <p:nvSpPr>
          <p:cNvPr id="8" name="Flecha: hacia la izquierda 7">
            <a:extLst>
              <a:ext uri="{FF2B5EF4-FFF2-40B4-BE49-F238E27FC236}">
                <a16:creationId xmlns:a16="http://schemas.microsoft.com/office/drawing/2014/main" xmlns="" id="{D0D951C1-28B5-454C-8523-BD9EC483C190}"/>
              </a:ext>
            </a:extLst>
          </p:cNvPr>
          <p:cNvSpPr/>
          <p:nvPr/>
        </p:nvSpPr>
        <p:spPr>
          <a:xfrm>
            <a:off x="4333614" y="4801865"/>
            <a:ext cx="745588" cy="2145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2" name="Grupo 11">
            <a:extLst>
              <a:ext uri="{FF2B5EF4-FFF2-40B4-BE49-F238E27FC236}">
                <a16:creationId xmlns:a16="http://schemas.microsoft.com/office/drawing/2014/main" xmlns="" id="{6020EFBC-FE50-481D-B41C-E1A967DF548F}"/>
              </a:ext>
            </a:extLst>
          </p:cNvPr>
          <p:cNvGrpSpPr/>
          <p:nvPr/>
        </p:nvGrpSpPr>
        <p:grpSpPr>
          <a:xfrm>
            <a:off x="1919537" y="4710991"/>
            <a:ext cx="2040018" cy="1429730"/>
            <a:chOff x="1899271" y="5097747"/>
            <a:chExt cx="2040018" cy="1429730"/>
          </a:xfrm>
        </p:grpSpPr>
        <p:sp>
          <p:nvSpPr>
            <p:cNvPr id="9" name="CuadroTexto 8">
              <a:extLst>
                <a:ext uri="{FF2B5EF4-FFF2-40B4-BE49-F238E27FC236}">
                  <a16:creationId xmlns:a16="http://schemas.microsoft.com/office/drawing/2014/main" xmlns="" id="{1703925C-DEA9-4275-B449-CDB92752E3BE}"/>
                </a:ext>
              </a:extLst>
            </p:cNvPr>
            <p:cNvSpPr txBox="1"/>
            <p:nvPr/>
          </p:nvSpPr>
          <p:spPr>
            <a:xfrm>
              <a:off x="1899271" y="5097747"/>
              <a:ext cx="2040018" cy="369332"/>
            </a:xfrm>
            <a:prstGeom prst="rect">
              <a:avLst/>
            </a:prstGeom>
            <a:noFill/>
            <a:ln w="31750">
              <a:solidFill>
                <a:schemeClr val="accent1"/>
              </a:solidFill>
            </a:ln>
          </p:spPr>
          <p:txBody>
            <a:bodyPr wrap="square" rtlCol="0">
              <a:spAutoFit/>
            </a:bodyPr>
            <a:lstStyle/>
            <a:p>
              <a:r>
                <a:rPr lang="es-AR" b="1" dirty="0"/>
                <a:t>Verdad Universal</a:t>
              </a:r>
            </a:p>
          </p:txBody>
        </p:sp>
        <p:pic>
          <p:nvPicPr>
            <p:cNvPr id="11" name="Gráfico 10" descr="Contorno de cara llorando">
              <a:extLst>
                <a:ext uri="{FF2B5EF4-FFF2-40B4-BE49-F238E27FC236}">
                  <a16:creationId xmlns:a16="http://schemas.microsoft.com/office/drawing/2014/main" xmlns="" id="{B6970AB3-D882-4D1A-8FFC-1BDB39400E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595433" y="5613077"/>
              <a:ext cx="914400" cy="914400"/>
            </a:xfrm>
            <a:prstGeom prst="rect">
              <a:avLst/>
            </a:prstGeom>
          </p:spPr>
        </p:pic>
      </p:grpSp>
      <p:sp>
        <p:nvSpPr>
          <p:cNvPr id="14" name="Rectángulo 13">
            <a:extLst>
              <a:ext uri="{FF2B5EF4-FFF2-40B4-BE49-F238E27FC236}">
                <a16:creationId xmlns:a16="http://schemas.microsoft.com/office/drawing/2014/main" xmlns="" id="{97D5AA1E-B920-44FA-BD48-AB9325F67D69}"/>
              </a:ext>
            </a:extLst>
          </p:cNvPr>
          <p:cNvSpPr/>
          <p:nvPr/>
        </p:nvSpPr>
        <p:spPr>
          <a:xfrm>
            <a:off x="0" y="6119336"/>
            <a:ext cx="11873132" cy="646331"/>
          </a:xfrm>
          <a:prstGeom prst="rect">
            <a:avLst/>
          </a:prstGeom>
        </p:spPr>
        <p:txBody>
          <a:bodyPr wrap="square">
            <a:spAutoFit/>
          </a:bodyPr>
          <a:lstStyle/>
          <a:p>
            <a:r>
              <a:rPr lang="es-AR" b="1" i="1" dirty="0">
                <a:solidFill>
                  <a:srgbClr val="0070C0"/>
                </a:solidFill>
              </a:rPr>
              <a:t>Bottasso O. Aspectos básicos para la realización de una investigación clínica. ISBN 978-987-29508-0-4. www.fac.org.ar/1/publicaciones/libros/bottasso-2013/bottasso-2013.pdf; http://hdl.handle.net/2133/2693</a:t>
            </a:r>
            <a:endParaRPr lang="es-AR" dirty="0"/>
          </a:p>
        </p:txBody>
      </p:sp>
    </p:spTree>
    <p:extLst>
      <p:ext uri="{BB962C8B-B14F-4D97-AF65-F5344CB8AC3E}">
        <p14:creationId xmlns:p14="http://schemas.microsoft.com/office/powerpoint/2010/main" val="32286551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17204" y="116632"/>
            <a:ext cx="8229600" cy="850106"/>
          </a:xfrm>
        </p:spPr>
        <p:txBody>
          <a:bodyPr/>
          <a:lstStyle/>
          <a:p>
            <a:r>
              <a:rPr lang="es-AR" altLang="es-AR" sz="3200" dirty="0">
                <a:latin typeface="Calibri" panose="020F0502020204030204" pitchFamily="34" charset="0"/>
                <a:cs typeface="Calibri" panose="020F0502020204030204" pitchFamily="34" charset="0"/>
              </a:rPr>
              <a:t>Construcción de la evidencia (</a:t>
            </a:r>
            <a:r>
              <a:rPr lang="es-AR" altLang="es-AR" sz="3200" i="1" dirty="0">
                <a:latin typeface="Calibri" panose="020F0502020204030204" pitchFamily="34" charset="0"/>
                <a:cs typeface="Calibri" panose="020F0502020204030204" pitchFamily="34" charset="0"/>
              </a:rPr>
              <a:t>video</a:t>
            </a:r>
            <a:r>
              <a:rPr lang="es-AR" altLang="es-AR" sz="3200" dirty="0">
                <a:latin typeface="Calibri" panose="020F0502020204030204" pitchFamily="34" charset="0"/>
                <a:cs typeface="Calibri" panose="020F0502020204030204" pitchFamily="34" charset="0"/>
              </a:rPr>
              <a:t> = ver)</a:t>
            </a:r>
            <a:endParaRPr lang="es-AR" sz="3200" dirty="0">
              <a:latin typeface="Calibri" panose="020F0502020204030204" pitchFamily="34" charset="0"/>
              <a:cs typeface="Calibri" panose="020F0502020204030204" pitchFamily="34" charset="0"/>
            </a:endParaRPr>
          </a:p>
        </p:txBody>
      </p:sp>
      <p:sp>
        <p:nvSpPr>
          <p:cNvPr id="3" name="Marcador de contenido 2"/>
          <p:cNvSpPr>
            <a:spLocks noGrp="1"/>
          </p:cNvSpPr>
          <p:nvPr>
            <p:ph idx="1"/>
          </p:nvPr>
        </p:nvSpPr>
        <p:spPr>
          <a:xfrm>
            <a:off x="263352" y="966738"/>
            <a:ext cx="11665296" cy="5270574"/>
          </a:xfrm>
        </p:spPr>
        <p:txBody>
          <a:bodyPr/>
          <a:lstStyle/>
          <a:p>
            <a:pPr algn="just"/>
            <a:r>
              <a:rPr lang="es-ES" altLang="es-AR" sz="2200" dirty="0">
                <a:latin typeface="Calibri" panose="020F0502020204030204" pitchFamily="34" charset="0"/>
                <a:cs typeface="Calibri" panose="020F0502020204030204" pitchFamily="34" charset="0"/>
              </a:rPr>
              <a:t>La evidencia en líneas generales deriva de múltiples fuentes: experiencia personal, instancias formativas en los centros de salud, serie de casos, estudios observacionales prospectivos y retrospectivos, </a:t>
            </a:r>
            <a:r>
              <a:rPr lang="es-ES" altLang="es-AR" sz="2200" i="1" dirty="0" err="1">
                <a:latin typeface="Calibri" panose="020F0502020204030204" pitchFamily="34" charset="0"/>
                <a:cs typeface="Calibri" panose="020F0502020204030204" pitchFamily="34" charset="0"/>
              </a:rPr>
              <a:t>quasi</a:t>
            </a:r>
            <a:r>
              <a:rPr lang="es-ES" altLang="es-AR" sz="2200" dirty="0">
                <a:latin typeface="Calibri" panose="020F0502020204030204" pitchFamily="34" charset="0"/>
                <a:cs typeface="Calibri" panose="020F0502020204030204" pitchFamily="34" charset="0"/>
              </a:rPr>
              <a:t>-experimentos, y en el podio si se quiere los ECA (sin ungirlo de un poder tiránico).</a:t>
            </a:r>
          </a:p>
          <a:p>
            <a:pPr algn="just"/>
            <a:endParaRPr lang="es-ES" altLang="es-AR" sz="2200" dirty="0">
              <a:latin typeface="Calibri" panose="020F0502020204030204" pitchFamily="34" charset="0"/>
              <a:cs typeface="Calibri" panose="020F0502020204030204" pitchFamily="34" charset="0"/>
            </a:endParaRPr>
          </a:p>
          <a:p>
            <a:pPr algn="just"/>
            <a:r>
              <a:rPr lang="es-ES" altLang="es-AR" sz="2200" dirty="0">
                <a:latin typeface="Calibri" panose="020F0502020204030204" pitchFamily="34" charset="0"/>
                <a:cs typeface="Calibri" panose="020F0502020204030204" pitchFamily="34" charset="0"/>
              </a:rPr>
              <a:t>La respuesta a si los estudios terapéuticos en tal o cual enfermedad son confiables, no puede ser dicotómica, más bien se trata de una escala ordinal en la que algunos estudios obtienen mejor calificación que otros. </a:t>
            </a:r>
          </a:p>
          <a:p>
            <a:pPr algn="just"/>
            <a:endParaRPr lang="es-ES" altLang="es-AR" sz="2200" dirty="0">
              <a:latin typeface="Calibri" panose="020F0502020204030204" pitchFamily="34" charset="0"/>
              <a:cs typeface="Calibri" panose="020F0502020204030204" pitchFamily="34" charset="0"/>
            </a:endParaRPr>
          </a:p>
          <a:p>
            <a:pPr algn="just"/>
            <a:r>
              <a:rPr lang="es-ES" altLang="es-AR" sz="2200" dirty="0">
                <a:latin typeface="Calibri" panose="020F0502020204030204" pitchFamily="34" charset="0"/>
                <a:cs typeface="Calibri" panose="020F0502020204030204" pitchFamily="34" charset="0"/>
              </a:rPr>
              <a:t>Hay coincidencia en que la provisión de cuidados de calidad requiere cuanto menos una práctica acorde con la mejor evidencia disponible en ese momento (</a:t>
            </a:r>
            <a:r>
              <a:rPr lang="en-US" altLang="es-AR" sz="2200" i="1" dirty="0">
                <a:latin typeface="Calibri" panose="020F0502020204030204" pitchFamily="34" charset="0"/>
                <a:cs typeface="Calibri" panose="020F0502020204030204" pitchFamily="34" charset="0"/>
              </a:rPr>
              <a:t>BMJ 2000; 320: 954; BMC Health </a:t>
            </a:r>
            <a:r>
              <a:rPr lang="en-US" altLang="es-AR" sz="2200" i="1" dirty="0" err="1">
                <a:latin typeface="Calibri" panose="020F0502020204030204" pitchFamily="34" charset="0"/>
                <a:cs typeface="Calibri" panose="020F0502020204030204" pitchFamily="34" charset="0"/>
              </a:rPr>
              <a:t>Serv</a:t>
            </a:r>
            <a:r>
              <a:rPr lang="en-US" altLang="es-AR" sz="2200" i="1" dirty="0">
                <a:latin typeface="Calibri" panose="020F0502020204030204" pitchFamily="34" charset="0"/>
                <a:cs typeface="Calibri" panose="020F0502020204030204" pitchFamily="34" charset="0"/>
              </a:rPr>
              <a:t> Res 2004; 4: 38</a:t>
            </a:r>
            <a:r>
              <a:rPr lang="es-ES" altLang="es-AR" sz="2200" dirty="0">
                <a:latin typeface="Calibri" panose="020F0502020204030204" pitchFamily="34" charset="0"/>
                <a:cs typeface="Calibri" panose="020F0502020204030204" pitchFamily="34" charset="0"/>
              </a:rPr>
              <a:t>). </a:t>
            </a:r>
          </a:p>
          <a:p>
            <a:pPr algn="just"/>
            <a:endParaRPr lang="es-ES" altLang="es-AR" sz="2200" dirty="0">
              <a:latin typeface="Calibri" panose="020F0502020204030204" pitchFamily="34" charset="0"/>
              <a:cs typeface="Calibri" panose="020F0502020204030204" pitchFamily="34" charset="0"/>
            </a:endParaRPr>
          </a:p>
          <a:p>
            <a:pPr algn="just"/>
            <a:r>
              <a:rPr lang="es-ES" altLang="es-AR" sz="2200" dirty="0">
                <a:latin typeface="Calibri" panose="020F0502020204030204" pitchFamily="34" charset="0"/>
                <a:cs typeface="Calibri" panose="020F0502020204030204" pitchFamily="34" charset="0"/>
              </a:rPr>
              <a:t>La evidencia va escalando peldaños, sobrevienen nuevos consensos con los consabidos disensos. </a:t>
            </a:r>
          </a:p>
          <a:p>
            <a:endParaRPr lang="es-AR" sz="2000" dirty="0"/>
          </a:p>
        </p:txBody>
      </p:sp>
    </p:spTree>
    <p:extLst>
      <p:ext uri="{BB962C8B-B14F-4D97-AF65-F5344CB8AC3E}">
        <p14:creationId xmlns:p14="http://schemas.microsoft.com/office/powerpoint/2010/main" val="15786981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up)">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DFCB75B-51E2-4C65-80A8-F8D02A73B720}"/>
              </a:ext>
            </a:extLst>
          </p:cNvPr>
          <p:cNvSpPr>
            <a:spLocks noGrp="1"/>
          </p:cNvSpPr>
          <p:nvPr>
            <p:ph type="title"/>
          </p:nvPr>
        </p:nvSpPr>
        <p:spPr>
          <a:xfrm>
            <a:off x="1981200" y="159631"/>
            <a:ext cx="7859216" cy="778098"/>
          </a:xfrm>
        </p:spPr>
        <p:txBody>
          <a:bodyPr/>
          <a:lstStyle/>
          <a:p>
            <a:r>
              <a:rPr lang="es-AR" sz="4000" i="1" dirty="0">
                <a:latin typeface="Calibri" panose="020F0502020204030204" pitchFamily="34" charset="0"/>
                <a:cs typeface="Calibri" panose="020F0502020204030204" pitchFamily="34" charset="0"/>
              </a:rPr>
              <a:t>¿</a:t>
            </a:r>
            <a:r>
              <a:rPr lang="it-IT" sz="4000" i="1" dirty="0">
                <a:latin typeface="Calibri" panose="020F0502020204030204" pitchFamily="34" charset="0"/>
                <a:cs typeface="Calibri" panose="020F0502020204030204" pitchFamily="34" charset="0"/>
              </a:rPr>
              <a:t>Lasciate ogni speranza</a:t>
            </a:r>
            <a:r>
              <a:rPr lang="es-AR" sz="4000" i="1" dirty="0">
                <a:latin typeface="Calibri" panose="020F0502020204030204" pitchFamily="34" charset="0"/>
                <a:cs typeface="Calibri" panose="020F0502020204030204" pitchFamily="34" charset="0"/>
              </a:rPr>
              <a:t>? Mai</a:t>
            </a:r>
          </a:p>
        </p:txBody>
      </p:sp>
      <p:sp>
        <p:nvSpPr>
          <p:cNvPr id="3" name="Marcador de contenido 2">
            <a:extLst>
              <a:ext uri="{FF2B5EF4-FFF2-40B4-BE49-F238E27FC236}">
                <a16:creationId xmlns:a16="http://schemas.microsoft.com/office/drawing/2014/main" xmlns="" id="{0183A35C-2241-47DF-AB2F-D77F48D75DF9}"/>
              </a:ext>
            </a:extLst>
          </p:cNvPr>
          <p:cNvSpPr>
            <a:spLocks noGrp="1"/>
          </p:cNvSpPr>
          <p:nvPr>
            <p:ph idx="1"/>
          </p:nvPr>
        </p:nvSpPr>
        <p:spPr>
          <a:xfrm>
            <a:off x="227348" y="937729"/>
            <a:ext cx="11773308" cy="5760640"/>
          </a:xfrm>
        </p:spPr>
        <p:txBody>
          <a:bodyPr/>
          <a:lstStyle/>
          <a:p>
            <a:pPr algn="just"/>
            <a:r>
              <a:rPr lang="es-AR" sz="2800" dirty="0">
                <a:latin typeface="Calibri" panose="020F0502020204030204" pitchFamily="34" charset="0"/>
                <a:cs typeface="Calibri" panose="020F0502020204030204" pitchFamily="34" charset="0"/>
              </a:rPr>
              <a:t>La noción del todo perfecto, solución definitiva, difícilmente es alcanzable. </a:t>
            </a:r>
          </a:p>
          <a:p>
            <a:pPr algn="just"/>
            <a:endParaRPr lang="es-AR" sz="2800" dirty="0">
              <a:latin typeface="Calibri" panose="020F0502020204030204" pitchFamily="34" charset="0"/>
              <a:cs typeface="Calibri" panose="020F0502020204030204" pitchFamily="34" charset="0"/>
            </a:endParaRPr>
          </a:p>
          <a:p>
            <a:pPr algn="just"/>
            <a:r>
              <a:rPr lang="es-AR" sz="2800" i="1" dirty="0">
                <a:latin typeface="Calibri" panose="020F0502020204030204" pitchFamily="34" charset="0"/>
                <a:cs typeface="Calibri" panose="020F0502020204030204" pitchFamily="34" charset="0"/>
              </a:rPr>
              <a:t>Recta ratio </a:t>
            </a:r>
            <a:r>
              <a:rPr lang="es-AR" sz="2800" i="1" dirty="0" err="1">
                <a:latin typeface="Calibri" panose="020F0502020204030204" pitchFamily="34" charset="0"/>
                <a:cs typeface="Calibri" panose="020F0502020204030204" pitchFamily="34" charset="0"/>
              </a:rPr>
              <a:t>factibilium</a:t>
            </a:r>
            <a:r>
              <a:rPr lang="es-AR" sz="2800" dirty="0">
                <a:latin typeface="Calibri" panose="020F0502020204030204" pitchFamily="34" charset="0"/>
                <a:cs typeface="Calibri" panose="020F0502020204030204" pitchFamily="34" charset="0"/>
              </a:rPr>
              <a:t>, forma correcta de hacer una cosa. </a:t>
            </a:r>
          </a:p>
          <a:p>
            <a:pPr algn="just"/>
            <a:r>
              <a:rPr lang="es-AR" sz="2800" dirty="0">
                <a:latin typeface="Calibri" panose="020F0502020204030204" pitchFamily="34" charset="0"/>
                <a:cs typeface="Calibri" panose="020F0502020204030204" pitchFamily="34" charset="0"/>
              </a:rPr>
              <a:t>Las decisiones clínicas, deben ser científica y técnicamente correctas, </a:t>
            </a:r>
            <a:r>
              <a:rPr lang="es-AR" sz="2800" b="1" dirty="0">
                <a:solidFill>
                  <a:srgbClr val="C00000"/>
                </a:solidFill>
                <a:latin typeface="Calibri" panose="020F0502020204030204" pitchFamily="34" charset="0"/>
                <a:cs typeface="Calibri" panose="020F0502020204030204" pitchFamily="34" charset="0"/>
              </a:rPr>
              <a:t>y moralmente buenas</a:t>
            </a:r>
            <a:r>
              <a:rPr lang="es-AR" sz="2800" dirty="0">
                <a:latin typeface="Calibri" panose="020F0502020204030204" pitchFamily="34" charset="0"/>
                <a:cs typeface="Calibri" panose="020F0502020204030204" pitchFamily="34" charset="0"/>
              </a:rPr>
              <a:t>. </a:t>
            </a:r>
          </a:p>
          <a:p>
            <a:pPr algn="just"/>
            <a:endParaRPr lang="es-AR" sz="2800" dirty="0">
              <a:latin typeface="Calibri" panose="020F0502020204030204" pitchFamily="34" charset="0"/>
              <a:cs typeface="Calibri" panose="020F0502020204030204" pitchFamily="34" charset="0"/>
            </a:endParaRPr>
          </a:p>
          <a:p>
            <a:pPr algn="just"/>
            <a:r>
              <a:rPr lang="es-AR" sz="2800" dirty="0">
                <a:latin typeface="Calibri" panose="020F0502020204030204" pitchFamily="34" charset="0"/>
                <a:cs typeface="Calibri" panose="020F0502020204030204" pitchFamily="34" charset="0"/>
              </a:rPr>
              <a:t>Esta fusión del bien técnico y moral se efectúa en interés de una persona vulnerable, ansiosa y dependiente.</a:t>
            </a:r>
          </a:p>
          <a:p>
            <a:pPr algn="just"/>
            <a:r>
              <a:rPr lang="es-AR" sz="2800" i="1" dirty="0">
                <a:latin typeface="Calibri" panose="020F0502020204030204" pitchFamily="34" charset="0"/>
                <a:cs typeface="Calibri" panose="020F0502020204030204" pitchFamily="34" charset="0"/>
              </a:rPr>
              <a:t>La medicina es claramente un dominio de actividad distintivo y distinguible como </a:t>
            </a:r>
            <a:r>
              <a:rPr lang="es-AR" sz="2800"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ciencia, arte y praxis</a:t>
            </a:r>
            <a:r>
              <a:rPr lang="es-AR" sz="2800" i="1" dirty="0">
                <a:latin typeface="Calibri" panose="020F0502020204030204" pitchFamily="34" charset="0"/>
                <a:cs typeface="Calibri" panose="020F0502020204030204" pitchFamily="34" charset="0"/>
              </a:rPr>
              <a:t>. Comprende un conjunto de cuestiones filosóficas legítimas y preguntas que derivan de la naturaleza única del encuentro clínico (</a:t>
            </a:r>
            <a:r>
              <a:rPr lang="es-AR" sz="2800" dirty="0">
                <a:latin typeface="Calibri" panose="020F0502020204030204" pitchFamily="34" charset="0"/>
                <a:cs typeface="Calibri" panose="020F0502020204030204" pitchFamily="34" charset="0"/>
              </a:rPr>
              <a:t>Pellegrino &amp; </a:t>
            </a:r>
            <a:r>
              <a:rPr lang="es-AR" sz="2800" dirty="0" err="1">
                <a:latin typeface="Calibri" panose="020F0502020204030204" pitchFamily="34" charset="0"/>
                <a:cs typeface="Calibri" panose="020F0502020204030204" pitchFamily="34" charset="0"/>
              </a:rPr>
              <a:t>Thomasma</a:t>
            </a:r>
            <a:r>
              <a:rPr lang="es-AR" sz="2800" dirty="0">
                <a:latin typeface="Calibri" panose="020F0502020204030204" pitchFamily="34" charset="0"/>
                <a:cs typeface="Calibri" panose="020F0502020204030204" pitchFamily="34" charset="0"/>
              </a:rPr>
              <a:t>). </a:t>
            </a:r>
          </a:p>
          <a:p>
            <a:pPr algn="just"/>
            <a:endParaRPr lang="es-AR" sz="2800" dirty="0">
              <a:latin typeface="Calibri" panose="020F0502020204030204" pitchFamily="34" charset="0"/>
              <a:cs typeface="Calibri" panose="020F0502020204030204" pitchFamily="34" charset="0"/>
            </a:endParaRPr>
          </a:p>
          <a:p>
            <a:endParaRPr lang="es-AR" sz="2000" dirty="0"/>
          </a:p>
          <a:p>
            <a:endParaRPr lang="es-AR" dirty="0"/>
          </a:p>
        </p:txBody>
      </p:sp>
    </p:spTree>
    <p:extLst>
      <p:ext uri="{BB962C8B-B14F-4D97-AF65-F5344CB8AC3E}">
        <p14:creationId xmlns:p14="http://schemas.microsoft.com/office/powerpoint/2010/main" val="12998136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up)">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D013D26-CCD7-493D-96FA-7B205ED164D1}"/>
              </a:ext>
            </a:extLst>
          </p:cNvPr>
          <p:cNvSpPr>
            <a:spLocks noGrp="1"/>
          </p:cNvSpPr>
          <p:nvPr>
            <p:ph type="title"/>
          </p:nvPr>
        </p:nvSpPr>
        <p:spPr>
          <a:xfrm>
            <a:off x="361078" y="136320"/>
            <a:ext cx="11593288" cy="706090"/>
          </a:xfrm>
        </p:spPr>
        <p:txBody>
          <a:bodyPr/>
          <a:lstStyle/>
          <a:p>
            <a:r>
              <a:rPr lang="es-AR" sz="3200" dirty="0"/>
              <a:t/>
            </a:r>
            <a:br>
              <a:rPr lang="es-AR" sz="3200" dirty="0"/>
            </a:br>
            <a:r>
              <a:rPr lang="es-AR" sz="3200" dirty="0"/>
              <a:t>C</a:t>
            </a:r>
            <a:r>
              <a:rPr lang="es-AR" sz="3600" dirty="0">
                <a:latin typeface="Calibri" panose="020F0502020204030204" pitchFamily="34" charset="0"/>
                <a:cs typeface="Calibri" panose="020F0502020204030204" pitchFamily="34" charset="0"/>
              </a:rPr>
              <a:t>uidar, aun cuando el objetivo de la salud no es alcanzable</a:t>
            </a:r>
            <a:r>
              <a:rPr lang="es-AR" dirty="0">
                <a:latin typeface="Comic Sans MS" panose="030F0702030302020204" pitchFamily="66" charset="0"/>
              </a:rPr>
              <a:t/>
            </a:r>
            <a:br>
              <a:rPr lang="es-AR" dirty="0">
                <a:latin typeface="Comic Sans MS" panose="030F0702030302020204" pitchFamily="66" charset="0"/>
              </a:rPr>
            </a:br>
            <a:endParaRPr lang="es-AR" dirty="0">
              <a:latin typeface="Comic Sans MS" panose="030F0702030302020204" pitchFamily="66" charset="0"/>
            </a:endParaRPr>
          </a:p>
        </p:txBody>
      </p:sp>
      <p:sp>
        <p:nvSpPr>
          <p:cNvPr id="3" name="Marcador de contenido 2">
            <a:extLst>
              <a:ext uri="{FF2B5EF4-FFF2-40B4-BE49-F238E27FC236}">
                <a16:creationId xmlns:a16="http://schemas.microsoft.com/office/drawing/2014/main" xmlns="" id="{B0D58B11-BF3C-4F2B-A819-9EB0AF8D0C99}"/>
              </a:ext>
            </a:extLst>
          </p:cNvPr>
          <p:cNvSpPr>
            <a:spLocks noGrp="1"/>
          </p:cNvSpPr>
          <p:nvPr>
            <p:ph idx="1"/>
          </p:nvPr>
        </p:nvSpPr>
        <p:spPr>
          <a:xfrm>
            <a:off x="0" y="937418"/>
            <a:ext cx="12192000" cy="5784261"/>
          </a:xfrm>
        </p:spPr>
        <p:txBody>
          <a:bodyPr/>
          <a:lstStyle/>
          <a:p>
            <a:pPr algn="just"/>
            <a:r>
              <a:rPr lang="es-AR" sz="2200" dirty="0">
                <a:latin typeface="Calibri" panose="020F0502020204030204" pitchFamily="34" charset="0"/>
                <a:cs typeface="Calibri" panose="020F0502020204030204" pitchFamily="34" charset="0"/>
              </a:rPr>
              <a:t>Los seres no sólo tienen sus cuerpos, sino que también son sus cuerpos</a:t>
            </a:r>
          </a:p>
          <a:p>
            <a:pPr algn="just"/>
            <a:r>
              <a:rPr lang="es-AR" sz="2200" dirty="0">
                <a:latin typeface="Calibri" panose="020F0502020204030204" pitchFamily="34" charset="0"/>
                <a:cs typeface="Calibri" panose="020F0502020204030204" pitchFamily="34" charset="0"/>
              </a:rPr>
              <a:t>No sólo tienen su enfermedad, sino que su enfermedad es una respuesta a su propia existencia </a:t>
            </a:r>
          </a:p>
          <a:p>
            <a:pPr algn="just"/>
            <a:endParaRPr lang="es-AR" sz="2200" dirty="0">
              <a:latin typeface="Calibri" panose="020F0502020204030204" pitchFamily="34" charset="0"/>
              <a:cs typeface="Calibri" panose="020F0502020204030204" pitchFamily="34" charset="0"/>
            </a:endParaRPr>
          </a:p>
          <a:p>
            <a:pPr algn="just"/>
            <a:r>
              <a:rPr lang="es-AR" sz="2200" dirty="0">
                <a:latin typeface="Calibri" panose="020F0502020204030204" pitchFamily="34" charset="0"/>
                <a:cs typeface="Calibri" panose="020F0502020204030204" pitchFamily="34" charset="0"/>
              </a:rPr>
              <a:t>La enfermedad no es un simple evento negativo, a la espera de ser eliminado del mundo por la intervención tecnológica; también es una ocasión para reconsiderar y mejorar la existencia</a:t>
            </a:r>
          </a:p>
          <a:p>
            <a:pPr algn="just"/>
            <a:endParaRPr lang="es-AR" sz="2200" b="1" dirty="0">
              <a:solidFill>
                <a:srgbClr val="C00000"/>
              </a:solidFill>
              <a:latin typeface="Calibri" panose="020F0502020204030204" pitchFamily="34" charset="0"/>
              <a:cs typeface="Calibri" panose="020F0502020204030204" pitchFamily="34" charset="0"/>
            </a:endParaRPr>
          </a:p>
          <a:p>
            <a:pPr algn="just"/>
            <a:r>
              <a:rPr lang="es-AR" sz="2200" b="1" dirty="0">
                <a:solidFill>
                  <a:srgbClr val="C00000"/>
                </a:solidFill>
                <a:latin typeface="Calibri" panose="020F0502020204030204" pitchFamily="34" charset="0"/>
                <a:cs typeface="Calibri" panose="020F0502020204030204" pitchFamily="34" charset="0"/>
              </a:rPr>
              <a:t>Si la medicina es vista como una respuesta técnica, su única regla es la eficiencia, </a:t>
            </a:r>
            <a:r>
              <a:rPr lang="es-AR" sz="2200" dirty="0">
                <a:latin typeface="Calibri" panose="020F0502020204030204" pitchFamily="34" charset="0"/>
                <a:cs typeface="Calibri" panose="020F0502020204030204" pitchFamily="34" charset="0"/>
              </a:rPr>
              <a:t>lo cual nos aleja de cualquier posibilidad de dar sentido a todas las situaciones en las que no podemos sanar ni curar, pero si cuidar</a:t>
            </a:r>
          </a:p>
          <a:p>
            <a:endParaRPr lang="es-AR" sz="1600" dirty="0"/>
          </a:p>
          <a:p>
            <a:r>
              <a:rPr lang="es-AR" sz="2000" dirty="0"/>
              <a:t>Cuidar de </a:t>
            </a:r>
            <a:r>
              <a:rPr lang="es-AR" sz="2000" i="1" dirty="0" err="1">
                <a:solidFill>
                  <a:srgbClr val="C00000"/>
                </a:solidFill>
              </a:rPr>
              <a:t>coidar</a:t>
            </a:r>
            <a:r>
              <a:rPr lang="es-AR" sz="2000" dirty="0"/>
              <a:t> relacionado con </a:t>
            </a:r>
            <a:r>
              <a:rPr lang="es-AR" sz="2000" i="1" dirty="0" err="1">
                <a:solidFill>
                  <a:srgbClr val="C00000"/>
                </a:solidFill>
              </a:rPr>
              <a:t>cogitāre</a:t>
            </a:r>
            <a:r>
              <a:rPr lang="es-AR" sz="2000" dirty="0"/>
              <a:t> (pensar), acción imbuida de atención, esfuerzo y dedicación </a:t>
            </a:r>
          </a:p>
          <a:p>
            <a:r>
              <a:rPr lang="es-AR" sz="2000" dirty="0"/>
              <a:t>Curar (</a:t>
            </a:r>
            <a:r>
              <a:rPr lang="es-AR" sz="2000" i="1" dirty="0" err="1">
                <a:solidFill>
                  <a:srgbClr val="C00000"/>
                </a:solidFill>
              </a:rPr>
              <a:t>curāre</a:t>
            </a:r>
            <a:r>
              <a:rPr lang="es-AR" sz="2000" dirty="0"/>
              <a:t> por cuidar) mejorar, sanar, recobrar la salud, pero también relacionado con cuidado,  preocupación/ ocupación hacia algo o alguien</a:t>
            </a:r>
          </a:p>
          <a:p>
            <a:r>
              <a:rPr lang="es-AR" sz="2000" b="1" dirty="0">
                <a:solidFill>
                  <a:srgbClr val="C00000"/>
                </a:solidFill>
              </a:rPr>
              <a:t>Sanar y curar pasaron a ser equiparables</a:t>
            </a:r>
            <a:r>
              <a:rPr lang="es-AR" sz="2000" dirty="0">
                <a:solidFill>
                  <a:srgbClr val="C00000"/>
                </a:solidFill>
              </a:rPr>
              <a:t> </a:t>
            </a:r>
          </a:p>
          <a:p>
            <a:r>
              <a:rPr lang="es-AR" sz="2000" dirty="0"/>
              <a:t>Cuidar más entroncado con lo preventivo y afectivo se fue volviendo menos representativo</a:t>
            </a:r>
          </a:p>
          <a:p>
            <a:pPr algn="just"/>
            <a:endParaRPr lang="es-AR" sz="2200" dirty="0">
              <a:latin typeface="Calibri" panose="020F0502020204030204" pitchFamily="34" charset="0"/>
              <a:cs typeface="Calibri" panose="020F0502020204030204" pitchFamily="34" charset="0"/>
            </a:endParaRPr>
          </a:p>
          <a:p>
            <a:endParaRPr lang="es-AR" sz="1800" dirty="0"/>
          </a:p>
          <a:p>
            <a:endParaRPr lang="es-AR" dirty="0"/>
          </a:p>
        </p:txBody>
      </p:sp>
    </p:spTree>
    <p:extLst>
      <p:ext uri="{BB962C8B-B14F-4D97-AF65-F5344CB8AC3E}">
        <p14:creationId xmlns:p14="http://schemas.microsoft.com/office/powerpoint/2010/main" val="38202601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up)">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up)">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wipe(up)">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wipe(up)">
                                      <p:cBhvr>
                                        <p:cTn id="4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DA5B5B18-7FE8-4AE7-993F-36BE349DBD10}"/>
              </a:ext>
            </a:extLst>
          </p:cNvPr>
          <p:cNvSpPr>
            <a:spLocks noGrp="1"/>
          </p:cNvSpPr>
          <p:nvPr>
            <p:ph idx="1"/>
          </p:nvPr>
        </p:nvSpPr>
        <p:spPr>
          <a:xfrm>
            <a:off x="119336" y="980728"/>
            <a:ext cx="11881320" cy="5544616"/>
          </a:xfrm>
        </p:spPr>
        <p:txBody>
          <a:bodyPr/>
          <a:lstStyle/>
          <a:p>
            <a:pPr algn="just"/>
            <a:r>
              <a:rPr lang="es-AR" sz="2000" dirty="0">
                <a:solidFill>
                  <a:srgbClr val="000086"/>
                </a:solidFill>
                <a:latin typeface="Calibri" panose="020F0502020204030204" pitchFamily="34" charset="0"/>
                <a:cs typeface="Calibri" panose="020F0502020204030204" pitchFamily="34" charset="0"/>
              </a:rPr>
              <a:t>La aplicación del razonamiento científico al juicio clínico es indispensable</a:t>
            </a:r>
          </a:p>
          <a:p>
            <a:pPr algn="just"/>
            <a:r>
              <a:rPr lang="es-AR" sz="2000" dirty="0">
                <a:solidFill>
                  <a:srgbClr val="000086"/>
                </a:solidFill>
                <a:latin typeface="Calibri" panose="020F0502020204030204" pitchFamily="34" charset="0"/>
                <a:cs typeface="Calibri" panose="020F0502020204030204" pitchFamily="34" charset="0"/>
              </a:rPr>
              <a:t>En determinar qué está mal, identificar y explicar la causa del padecimiento el médico apela a cuestiones probabilísticas y normas, teorías y principios, de las ciencias biomédicas. </a:t>
            </a:r>
          </a:p>
          <a:p>
            <a:pPr algn="just"/>
            <a:r>
              <a:rPr lang="es-AR" sz="2000" dirty="0">
                <a:solidFill>
                  <a:srgbClr val="000086"/>
                </a:solidFill>
                <a:latin typeface="Calibri" panose="020F0502020204030204" pitchFamily="34" charset="0"/>
                <a:cs typeface="Calibri" panose="020F0502020204030204" pitchFamily="34" charset="0"/>
              </a:rPr>
              <a:t>Conceptos de normalidad y anormalidad, por ejemplo, son conceptos derivados estadísticamente basados en normas científicamente validadas de las funciones biológicas. </a:t>
            </a:r>
          </a:p>
          <a:p>
            <a:pPr algn="just"/>
            <a:r>
              <a:rPr lang="es-AR" sz="2000" dirty="0">
                <a:solidFill>
                  <a:srgbClr val="000086"/>
                </a:solidFill>
                <a:latin typeface="Calibri" panose="020F0502020204030204" pitchFamily="34" charset="0"/>
                <a:cs typeface="Calibri" panose="020F0502020204030204" pitchFamily="34" charset="0"/>
              </a:rPr>
              <a:t>El médico confía en las posibilidades intrínsecas del razonamiento hipotético-deductivo.</a:t>
            </a:r>
          </a:p>
          <a:p>
            <a:pPr algn="just"/>
            <a:endParaRPr lang="es-AR" sz="1800" dirty="0">
              <a:latin typeface="Comic Sans MS" panose="030F0702030302020204" pitchFamily="66" charset="0"/>
            </a:endParaRPr>
          </a:p>
          <a:p>
            <a:pPr algn="just"/>
            <a:endParaRPr lang="es-AR" sz="1800" dirty="0">
              <a:latin typeface="Comic Sans MS" panose="030F0702030302020204" pitchFamily="66" charset="0"/>
            </a:endParaRPr>
          </a:p>
          <a:p>
            <a:pPr algn="just"/>
            <a:r>
              <a:rPr lang="es-AR" sz="2000" dirty="0">
                <a:latin typeface="Calibri" panose="020F0502020204030204" pitchFamily="34" charset="0"/>
                <a:cs typeface="Calibri" panose="020F0502020204030204" pitchFamily="34" charset="0"/>
              </a:rPr>
              <a:t>Pero el razonamiento clínico no puede equipararse por completo al científico. </a:t>
            </a:r>
          </a:p>
          <a:p>
            <a:pPr algn="just"/>
            <a:r>
              <a:rPr lang="es-AR" sz="2000" dirty="0">
                <a:latin typeface="Calibri" panose="020F0502020204030204" pitchFamily="34" charset="0"/>
                <a:cs typeface="Calibri" panose="020F0502020204030204" pitchFamily="34" charset="0"/>
              </a:rPr>
              <a:t>El objetivo del primero es unir una comprensión de la enfermedad con una decisión médica específica para el paciente. </a:t>
            </a:r>
          </a:p>
          <a:p>
            <a:pPr algn="just"/>
            <a:r>
              <a:rPr lang="es-AR" sz="2000" dirty="0">
                <a:latin typeface="Calibri" panose="020F0502020204030204" pitchFamily="34" charset="0"/>
                <a:cs typeface="Calibri" panose="020F0502020204030204" pitchFamily="34" charset="0"/>
              </a:rPr>
              <a:t>La medicina representa una unidad de conocimiento teórico-práctico dentro del dominio de las ciencias modernas, </a:t>
            </a:r>
            <a:r>
              <a:rPr lang="es-AR" sz="20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un tipo peculiar de “</a:t>
            </a:r>
            <a:r>
              <a:rPr lang="es-AR" sz="2000" i="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ciencia llevada a la práctica”</a:t>
            </a:r>
            <a:endParaRPr lang="es-AR" sz="20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r>
              <a:rPr lang="es-AR" sz="2000" dirty="0">
                <a:latin typeface="Calibri" panose="020F0502020204030204" pitchFamily="34" charset="0"/>
                <a:cs typeface="Calibri" panose="020F0502020204030204" pitchFamily="34" charset="0"/>
              </a:rPr>
              <a:t>El juicio clínico se da en un contexto personal. Es la vida de alguien que exige responsabilidad y conciencia para tratar con la complejidad de las situaciones</a:t>
            </a:r>
          </a:p>
          <a:p>
            <a:r>
              <a:rPr lang="es-AR" sz="2000" b="1" dirty="0">
                <a:solidFill>
                  <a:srgbClr val="C00000"/>
                </a:solidFill>
                <a:latin typeface="Calibri" panose="020F0502020204030204" pitchFamily="34" charset="0"/>
                <a:cs typeface="Calibri" panose="020F0502020204030204" pitchFamily="34" charset="0"/>
              </a:rPr>
              <a:t>Conocimiento, Destrezas, Criterio y Prudencia</a:t>
            </a:r>
          </a:p>
          <a:p>
            <a:pPr algn="just"/>
            <a:endParaRPr lang="es-AR" sz="1800" dirty="0">
              <a:latin typeface="Comic Sans MS" panose="030F0702030302020204" pitchFamily="66" charset="0"/>
            </a:endParaRPr>
          </a:p>
          <a:p>
            <a:endParaRPr lang="es-AR" dirty="0"/>
          </a:p>
        </p:txBody>
      </p:sp>
      <p:sp>
        <p:nvSpPr>
          <p:cNvPr id="4" name="Título 1">
            <a:extLst>
              <a:ext uri="{FF2B5EF4-FFF2-40B4-BE49-F238E27FC236}">
                <a16:creationId xmlns:a16="http://schemas.microsoft.com/office/drawing/2014/main" xmlns="" id="{DE1E0558-003C-465F-B228-BCEA8B407851}"/>
              </a:ext>
            </a:extLst>
          </p:cNvPr>
          <p:cNvSpPr>
            <a:spLocks noGrp="1"/>
          </p:cNvSpPr>
          <p:nvPr>
            <p:ph type="title"/>
          </p:nvPr>
        </p:nvSpPr>
        <p:spPr>
          <a:xfrm>
            <a:off x="1847528" y="152428"/>
            <a:ext cx="8229600" cy="634082"/>
          </a:xfrm>
        </p:spPr>
        <p:txBody>
          <a:bodyPr/>
          <a:lstStyle/>
          <a:p>
            <a:r>
              <a:rPr lang="es-AR" sz="3200" dirty="0">
                <a:latin typeface="Calibri" panose="020F0502020204030204" pitchFamily="34" charset="0"/>
                <a:cs typeface="Calibri" panose="020F0502020204030204" pitchFamily="34" charset="0"/>
              </a:rPr>
              <a:t>Fenomenología del Razonamiento Clínico</a:t>
            </a:r>
          </a:p>
        </p:txBody>
      </p:sp>
    </p:spTree>
    <p:extLst>
      <p:ext uri="{BB962C8B-B14F-4D97-AF65-F5344CB8AC3E}">
        <p14:creationId xmlns:p14="http://schemas.microsoft.com/office/powerpoint/2010/main" val="114473922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up)">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up)">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up)">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up)">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up)">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E001F"/>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1524000" y="274638"/>
            <a:ext cx="5843588" cy="850900"/>
          </a:xfrm>
        </p:spPr>
        <p:txBody>
          <a:bodyPr/>
          <a:lstStyle/>
          <a:p>
            <a:pPr eaLnBrk="1" hangingPunct="1"/>
            <a:r>
              <a:rPr lang="es-MX" sz="3600">
                <a:solidFill>
                  <a:srgbClr val="E3FFFF"/>
                </a:solidFill>
                <a:latin typeface="Comic Sans MS" pitchFamily="66" charset="0"/>
              </a:rPr>
              <a:t>Facetas de la Medicina</a:t>
            </a:r>
            <a:endParaRPr lang="es-ES" sz="3600">
              <a:solidFill>
                <a:srgbClr val="E3FFFF"/>
              </a:solidFill>
              <a:latin typeface="Comic Sans MS" pitchFamily="66" charset="0"/>
            </a:endParaRPr>
          </a:p>
        </p:txBody>
      </p:sp>
      <p:grpSp>
        <p:nvGrpSpPr>
          <p:cNvPr id="2" name="Group 3"/>
          <p:cNvGrpSpPr>
            <a:grpSpLocks/>
          </p:cNvGrpSpPr>
          <p:nvPr/>
        </p:nvGrpSpPr>
        <p:grpSpPr bwMode="auto">
          <a:xfrm>
            <a:off x="1774825" y="1268413"/>
            <a:ext cx="8497888" cy="2030412"/>
            <a:chOff x="158" y="799"/>
            <a:chExt cx="5353" cy="1279"/>
          </a:xfrm>
        </p:grpSpPr>
        <p:sp>
          <p:nvSpPr>
            <p:cNvPr id="56334" name="Text Box 4"/>
            <p:cNvSpPr txBox="1">
              <a:spLocks noChangeArrowheads="1"/>
            </p:cNvSpPr>
            <p:nvPr/>
          </p:nvSpPr>
          <p:spPr bwMode="auto">
            <a:xfrm>
              <a:off x="158" y="799"/>
              <a:ext cx="2767" cy="1279"/>
            </a:xfrm>
            <a:prstGeom prst="rect">
              <a:avLst/>
            </a:prstGeom>
            <a:solidFill>
              <a:srgbClr val="000032"/>
            </a:solidFill>
            <a:ln w="12700">
              <a:solidFill>
                <a:srgbClr val="66FFFF"/>
              </a:solidFill>
              <a:miter lim="800000"/>
              <a:headEnd/>
              <a:tailEnd/>
            </a:ln>
          </p:spPr>
          <p:txBody>
            <a:bodyPr lIns="91424" tIns="45713" rIns="91424" bIns="45713">
              <a:spAutoFit/>
            </a:bodyPr>
            <a:lstStyle/>
            <a:p>
              <a:pPr>
                <a:spcBef>
                  <a:spcPct val="50000"/>
                </a:spcBef>
              </a:pPr>
              <a:r>
                <a:rPr lang="es-MX" dirty="0">
                  <a:solidFill>
                    <a:srgbClr val="FFFF99"/>
                  </a:solidFill>
                </a:rPr>
                <a:t>Practicabilidad con resultados palpables</a:t>
              </a:r>
            </a:p>
            <a:p>
              <a:pPr>
                <a:spcBef>
                  <a:spcPct val="50000"/>
                </a:spcBef>
              </a:pPr>
              <a:r>
                <a:rPr lang="es-MX" dirty="0">
                  <a:solidFill>
                    <a:srgbClr val="FFFF99"/>
                  </a:solidFill>
                </a:rPr>
                <a:t>Conceptualización</a:t>
              </a:r>
            </a:p>
            <a:p>
              <a:pPr>
                <a:spcBef>
                  <a:spcPct val="50000"/>
                </a:spcBef>
              </a:pPr>
              <a:r>
                <a:rPr lang="es-MX" dirty="0">
                  <a:solidFill>
                    <a:srgbClr val="FFFF99"/>
                  </a:solidFill>
                </a:rPr>
                <a:t>Intervenciones</a:t>
              </a:r>
            </a:p>
            <a:p>
              <a:pPr>
                <a:spcBef>
                  <a:spcPct val="50000"/>
                </a:spcBef>
              </a:pPr>
              <a:r>
                <a:rPr lang="es-MX" dirty="0">
                  <a:solidFill>
                    <a:srgbClr val="FFFF99"/>
                  </a:solidFill>
                </a:rPr>
                <a:t>Monitoreo de resultados</a:t>
              </a:r>
            </a:p>
            <a:p>
              <a:pPr>
                <a:spcBef>
                  <a:spcPct val="50000"/>
                </a:spcBef>
              </a:pPr>
              <a:r>
                <a:rPr lang="es-MX" dirty="0">
                  <a:solidFill>
                    <a:srgbClr val="FFFF99"/>
                  </a:solidFill>
                </a:rPr>
                <a:t>Refinamiento de las teorías</a:t>
              </a:r>
              <a:endParaRPr lang="es-ES" dirty="0">
                <a:solidFill>
                  <a:srgbClr val="FFFF99"/>
                </a:solidFill>
              </a:endParaRPr>
            </a:p>
          </p:txBody>
        </p:sp>
        <p:sp>
          <p:nvSpPr>
            <p:cNvPr id="56335" name="Line 5"/>
            <p:cNvSpPr>
              <a:spLocks noChangeShapeType="1"/>
            </p:cNvSpPr>
            <p:nvPr/>
          </p:nvSpPr>
          <p:spPr bwMode="auto">
            <a:xfrm>
              <a:off x="3016" y="1434"/>
              <a:ext cx="453" cy="0"/>
            </a:xfrm>
            <a:prstGeom prst="line">
              <a:avLst/>
            </a:prstGeom>
            <a:noFill/>
            <a:ln w="28575">
              <a:solidFill>
                <a:srgbClr val="66FFFF"/>
              </a:solidFill>
              <a:round/>
              <a:headEnd/>
              <a:tailEnd type="triangle" w="med" len="med"/>
            </a:ln>
          </p:spPr>
          <p:txBody>
            <a:bodyPr/>
            <a:lstStyle/>
            <a:p>
              <a:endParaRPr lang="es-AR"/>
            </a:p>
          </p:txBody>
        </p:sp>
        <p:sp>
          <p:nvSpPr>
            <p:cNvPr id="56336" name="Rectangle 6"/>
            <p:cNvSpPr>
              <a:spLocks noChangeArrowheads="1"/>
            </p:cNvSpPr>
            <p:nvPr/>
          </p:nvSpPr>
          <p:spPr bwMode="auto">
            <a:xfrm>
              <a:off x="3606" y="1162"/>
              <a:ext cx="1905" cy="726"/>
            </a:xfrm>
            <a:prstGeom prst="rect">
              <a:avLst/>
            </a:prstGeom>
            <a:solidFill>
              <a:srgbClr val="000032"/>
            </a:solidFill>
            <a:ln w="9525">
              <a:solidFill>
                <a:srgbClr val="66FFFF"/>
              </a:solidFill>
              <a:miter lim="800000"/>
              <a:headEnd/>
              <a:tailEnd/>
            </a:ln>
          </p:spPr>
          <p:txBody>
            <a:bodyPr wrap="none" lIns="91424" tIns="45713" rIns="91424" bIns="45713" anchor="ctr"/>
            <a:lstStyle/>
            <a:p>
              <a:pPr algn="ctr"/>
              <a:r>
                <a:rPr lang="es-MX" sz="2000" dirty="0">
                  <a:solidFill>
                    <a:srgbClr val="FFFF99"/>
                  </a:solidFill>
                  <a:latin typeface="Comic Sans MS" pitchFamily="66" charset="0"/>
                </a:rPr>
                <a:t>Construcción de la </a:t>
              </a:r>
            </a:p>
            <a:p>
              <a:pPr algn="ctr"/>
              <a:r>
                <a:rPr lang="es-MX" sz="2000" i="1" dirty="0">
                  <a:solidFill>
                    <a:srgbClr val="66FFFF"/>
                  </a:solidFill>
                  <a:latin typeface="Comic Sans MS" pitchFamily="66" charset="0"/>
                </a:rPr>
                <a:t>Verdad médica</a:t>
              </a:r>
              <a:r>
                <a:rPr lang="es-MX" sz="2000" dirty="0">
                  <a:solidFill>
                    <a:srgbClr val="FFFF99"/>
                  </a:solidFill>
                  <a:latin typeface="Comic Sans MS" pitchFamily="66" charset="0"/>
                </a:rPr>
                <a:t> o </a:t>
              </a:r>
            </a:p>
            <a:p>
              <a:pPr algn="ctr"/>
              <a:r>
                <a:rPr lang="es-MX" sz="2000" dirty="0">
                  <a:solidFill>
                    <a:srgbClr val="FF0066"/>
                  </a:solidFill>
                  <a:latin typeface="Comic Sans MS" pitchFamily="66" charset="0"/>
                </a:rPr>
                <a:t>Régimen de verdad</a:t>
              </a:r>
              <a:endParaRPr lang="es-ES" sz="2000" dirty="0">
                <a:solidFill>
                  <a:srgbClr val="FF0066"/>
                </a:solidFill>
                <a:latin typeface="Comic Sans MS" pitchFamily="66" charset="0"/>
              </a:endParaRPr>
            </a:p>
          </p:txBody>
        </p:sp>
      </p:grpSp>
      <p:grpSp>
        <p:nvGrpSpPr>
          <p:cNvPr id="3" name="Group 7"/>
          <p:cNvGrpSpPr>
            <a:grpSpLocks/>
          </p:cNvGrpSpPr>
          <p:nvPr/>
        </p:nvGrpSpPr>
        <p:grpSpPr bwMode="auto">
          <a:xfrm>
            <a:off x="6600826" y="3068638"/>
            <a:ext cx="3743325" cy="2089150"/>
            <a:chOff x="3198" y="1933"/>
            <a:chExt cx="2358" cy="1316"/>
          </a:xfrm>
        </p:grpSpPr>
        <p:sp>
          <p:nvSpPr>
            <p:cNvPr id="56332" name="Line 8"/>
            <p:cNvSpPr>
              <a:spLocks noChangeShapeType="1"/>
            </p:cNvSpPr>
            <p:nvPr/>
          </p:nvSpPr>
          <p:spPr bwMode="auto">
            <a:xfrm>
              <a:off x="4558" y="1933"/>
              <a:ext cx="0" cy="318"/>
            </a:xfrm>
            <a:prstGeom prst="line">
              <a:avLst/>
            </a:prstGeom>
            <a:noFill/>
            <a:ln w="28575">
              <a:solidFill>
                <a:srgbClr val="66FFFF"/>
              </a:solidFill>
              <a:round/>
              <a:headEnd/>
              <a:tailEnd type="triangle" w="med" len="med"/>
            </a:ln>
          </p:spPr>
          <p:txBody>
            <a:bodyPr/>
            <a:lstStyle/>
            <a:p>
              <a:endParaRPr lang="es-AR"/>
            </a:p>
          </p:txBody>
        </p:sp>
        <p:sp>
          <p:nvSpPr>
            <p:cNvPr id="56333" name="Rectangle 9"/>
            <p:cNvSpPr>
              <a:spLocks noChangeArrowheads="1"/>
            </p:cNvSpPr>
            <p:nvPr/>
          </p:nvSpPr>
          <p:spPr bwMode="auto">
            <a:xfrm>
              <a:off x="3198" y="2296"/>
              <a:ext cx="2358" cy="953"/>
            </a:xfrm>
            <a:prstGeom prst="rect">
              <a:avLst/>
            </a:prstGeom>
            <a:solidFill>
              <a:srgbClr val="000032"/>
            </a:solidFill>
            <a:ln w="9525">
              <a:solidFill>
                <a:srgbClr val="66FFFF"/>
              </a:solidFill>
              <a:miter lim="800000"/>
              <a:headEnd/>
              <a:tailEnd/>
            </a:ln>
          </p:spPr>
          <p:txBody>
            <a:bodyPr wrap="none" lIns="91424" tIns="45713" rIns="91424" bIns="45713" anchor="ctr"/>
            <a:lstStyle/>
            <a:p>
              <a:pPr algn="ctr"/>
              <a:r>
                <a:rPr lang="es-MX" sz="2000" dirty="0">
                  <a:solidFill>
                    <a:srgbClr val="FFFF99"/>
                  </a:solidFill>
                  <a:latin typeface="Comic Sans MS" pitchFamily="66" charset="0"/>
                </a:rPr>
                <a:t>Probabilidad de distorsión</a:t>
              </a:r>
            </a:p>
            <a:p>
              <a:pPr algn="ctr"/>
              <a:r>
                <a:rPr lang="es-MX" sz="2000" dirty="0">
                  <a:solidFill>
                    <a:srgbClr val="FFFF99"/>
                  </a:solidFill>
                  <a:latin typeface="Comic Sans MS" pitchFamily="66" charset="0"/>
                </a:rPr>
                <a:t>Por el régimen discursivo</a:t>
              </a:r>
            </a:p>
            <a:p>
              <a:pPr algn="ctr"/>
              <a:endParaRPr lang="es-ES" sz="2000" dirty="0">
                <a:solidFill>
                  <a:srgbClr val="FFFF99"/>
                </a:solidFill>
                <a:latin typeface="Comic Sans MS" pitchFamily="66" charset="0"/>
              </a:endParaRPr>
            </a:p>
          </p:txBody>
        </p:sp>
      </p:grpSp>
      <p:sp>
        <p:nvSpPr>
          <p:cNvPr id="56325" name="Text Box 10"/>
          <p:cNvSpPr txBox="1">
            <a:spLocks noChangeArrowheads="1"/>
          </p:cNvSpPr>
          <p:nvPr/>
        </p:nvSpPr>
        <p:spPr bwMode="auto">
          <a:xfrm>
            <a:off x="2063751" y="4868863"/>
            <a:ext cx="2663825" cy="366712"/>
          </a:xfrm>
          <a:prstGeom prst="rect">
            <a:avLst/>
          </a:prstGeom>
          <a:noFill/>
          <a:ln w="9525">
            <a:noFill/>
            <a:miter lim="800000"/>
            <a:headEnd/>
            <a:tailEnd/>
          </a:ln>
        </p:spPr>
        <p:txBody>
          <a:bodyPr lIns="91424" tIns="45713" rIns="91424" bIns="45713">
            <a:spAutoFit/>
          </a:bodyPr>
          <a:lstStyle/>
          <a:p>
            <a:pPr>
              <a:spcBef>
                <a:spcPct val="50000"/>
              </a:spcBef>
            </a:pPr>
            <a:endParaRPr lang="es-AR"/>
          </a:p>
        </p:txBody>
      </p:sp>
      <p:grpSp>
        <p:nvGrpSpPr>
          <p:cNvPr id="5" name="Group 14"/>
          <p:cNvGrpSpPr>
            <a:grpSpLocks/>
          </p:cNvGrpSpPr>
          <p:nvPr/>
        </p:nvGrpSpPr>
        <p:grpSpPr bwMode="auto">
          <a:xfrm>
            <a:off x="4727576" y="5516568"/>
            <a:ext cx="3889375" cy="584200"/>
            <a:chOff x="2018" y="3475"/>
            <a:chExt cx="2450" cy="368"/>
          </a:xfrm>
        </p:grpSpPr>
        <p:sp>
          <p:nvSpPr>
            <p:cNvPr id="56328" name="Line 15"/>
            <p:cNvSpPr>
              <a:spLocks noChangeShapeType="1"/>
            </p:cNvSpPr>
            <p:nvPr/>
          </p:nvSpPr>
          <p:spPr bwMode="auto">
            <a:xfrm>
              <a:off x="2018" y="3566"/>
              <a:ext cx="953" cy="0"/>
            </a:xfrm>
            <a:prstGeom prst="line">
              <a:avLst/>
            </a:prstGeom>
            <a:noFill/>
            <a:ln w="28575">
              <a:solidFill>
                <a:srgbClr val="66FFFF"/>
              </a:solidFill>
              <a:round/>
              <a:headEnd/>
              <a:tailEnd type="triangle" w="med" len="med"/>
            </a:ln>
          </p:spPr>
          <p:txBody>
            <a:bodyPr/>
            <a:lstStyle/>
            <a:p>
              <a:endParaRPr lang="es-AR"/>
            </a:p>
          </p:txBody>
        </p:sp>
        <p:sp>
          <p:nvSpPr>
            <p:cNvPr id="56329" name="Text Box 16"/>
            <p:cNvSpPr txBox="1">
              <a:spLocks noChangeArrowheads="1"/>
            </p:cNvSpPr>
            <p:nvPr/>
          </p:nvSpPr>
          <p:spPr bwMode="auto">
            <a:xfrm>
              <a:off x="3107" y="3475"/>
              <a:ext cx="1361" cy="368"/>
            </a:xfrm>
            <a:prstGeom prst="rect">
              <a:avLst/>
            </a:prstGeom>
            <a:noFill/>
            <a:ln w="9525">
              <a:solidFill>
                <a:srgbClr val="66FFFF"/>
              </a:solidFill>
              <a:miter lim="800000"/>
              <a:headEnd/>
              <a:tailEnd/>
            </a:ln>
          </p:spPr>
          <p:txBody>
            <a:bodyPr wrap="square" lIns="91424" tIns="45713" rIns="91424" bIns="45713">
              <a:spAutoFit/>
            </a:bodyPr>
            <a:lstStyle/>
            <a:p>
              <a:pPr>
                <a:spcBef>
                  <a:spcPct val="50000"/>
                </a:spcBef>
              </a:pPr>
              <a:r>
                <a:rPr lang="es-MX" sz="3200" dirty="0">
                  <a:solidFill>
                    <a:srgbClr val="FFFF00"/>
                  </a:solidFill>
                  <a:latin typeface="Comic Sans MS" pitchFamily="66" charset="0"/>
                </a:rPr>
                <a:t>Rupturas</a:t>
              </a:r>
              <a:endParaRPr lang="es-ES" sz="3200" dirty="0">
                <a:solidFill>
                  <a:srgbClr val="FFFF00"/>
                </a:solidFill>
                <a:latin typeface="Comic Sans MS" pitchFamily="66" charset="0"/>
              </a:endParaRPr>
            </a:p>
          </p:txBody>
        </p:sp>
      </p:grpSp>
      <p:grpSp>
        <p:nvGrpSpPr>
          <p:cNvPr id="7" name="Grupo 6">
            <a:extLst>
              <a:ext uri="{FF2B5EF4-FFF2-40B4-BE49-F238E27FC236}">
                <a16:creationId xmlns:a16="http://schemas.microsoft.com/office/drawing/2014/main" xmlns="" id="{F37A9D58-A79F-41C5-9F57-58C9F4A0AFCD}"/>
              </a:ext>
            </a:extLst>
          </p:cNvPr>
          <p:cNvGrpSpPr/>
          <p:nvPr/>
        </p:nvGrpSpPr>
        <p:grpSpPr>
          <a:xfrm>
            <a:off x="1774825" y="4319915"/>
            <a:ext cx="4681538" cy="1464936"/>
            <a:chOff x="1774825" y="4319915"/>
            <a:chExt cx="4681538" cy="1464936"/>
          </a:xfrm>
        </p:grpSpPr>
        <p:grpSp>
          <p:nvGrpSpPr>
            <p:cNvPr id="4" name="Group 11"/>
            <p:cNvGrpSpPr>
              <a:grpSpLocks/>
            </p:cNvGrpSpPr>
            <p:nvPr/>
          </p:nvGrpSpPr>
          <p:grpSpPr bwMode="auto">
            <a:xfrm>
              <a:off x="1774825" y="4581526"/>
              <a:ext cx="4681538" cy="1203325"/>
              <a:chOff x="158" y="2886"/>
              <a:chExt cx="2949" cy="758"/>
            </a:xfrm>
          </p:grpSpPr>
          <p:sp>
            <p:nvSpPr>
              <p:cNvPr id="56330" name="Line 12"/>
              <p:cNvSpPr>
                <a:spLocks noChangeShapeType="1"/>
              </p:cNvSpPr>
              <p:nvPr/>
            </p:nvSpPr>
            <p:spPr bwMode="auto">
              <a:xfrm flipH="1">
                <a:off x="2018" y="3067"/>
                <a:ext cx="1089" cy="0"/>
              </a:xfrm>
              <a:prstGeom prst="line">
                <a:avLst/>
              </a:prstGeom>
              <a:noFill/>
              <a:ln w="28575">
                <a:solidFill>
                  <a:srgbClr val="66FFFF"/>
                </a:solidFill>
                <a:round/>
                <a:headEnd/>
                <a:tailEnd type="triangle" w="med" len="med"/>
              </a:ln>
            </p:spPr>
            <p:txBody>
              <a:bodyPr/>
              <a:lstStyle/>
              <a:p>
                <a:endParaRPr lang="es-AR"/>
              </a:p>
            </p:txBody>
          </p:sp>
          <p:sp>
            <p:nvSpPr>
              <p:cNvPr id="56331" name="Text Box 13"/>
              <p:cNvSpPr txBox="1">
                <a:spLocks noChangeArrowheads="1"/>
              </p:cNvSpPr>
              <p:nvPr/>
            </p:nvSpPr>
            <p:spPr bwMode="auto">
              <a:xfrm>
                <a:off x="158" y="2886"/>
                <a:ext cx="1724" cy="758"/>
              </a:xfrm>
              <a:prstGeom prst="rect">
                <a:avLst/>
              </a:prstGeom>
              <a:solidFill>
                <a:srgbClr val="000032"/>
              </a:solidFill>
              <a:ln w="12700">
                <a:solidFill>
                  <a:srgbClr val="66FFFF"/>
                </a:solidFill>
                <a:miter lim="800000"/>
                <a:headEnd/>
                <a:tailEnd/>
              </a:ln>
            </p:spPr>
            <p:txBody>
              <a:bodyPr lIns="91424" tIns="45713" rIns="91424" bIns="45713">
                <a:spAutoFit/>
              </a:bodyPr>
              <a:lstStyle/>
              <a:p>
                <a:pPr>
                  <a:spcBef>
                    <a:spcPct val="50000"/>
                  </a:spcBef>
                </a:pPr>
                <a:r>
                  <a:rPr lang="es-MX" dirty="0">
                    <a:solidFill>
                      <a:srgbClr val="FFFF99"/>
                    </a:solidFill>
                  </a:rPr>
                  <a:t>El mismo método puede Identificar las inconsistencias y paradojas</a:t>
                </a:r>
                <a:endParaRPr lang="es-ES" dirty="0">
                  <a:solidFill>
                    <a:srgbClr val="FFFF99"/>
                  </a:solidFill>
                </a:endParaRPr>
              </a:p>
            </p:txBody>
          </p:sp>
        </p:grpSp>
        <p:sp>
          <p:nvSpPr>
            <p:cNvPr id="6" name="CuadroTexto 5">
              <a:extLst>
                <a:ext uri="{FF2B5EF4-FFF2-40B4-BE49-F238E27FC236}">
                  <a16:creationId xmlns:a16="http://schemas.microsoft.com/office/drawing/2014/main" xmlns="" id="{A8A9FA0C-BC08-450A-9833-85828BD2A691}"/>
                </a:ext>
              </a:extLst>
            </p:cNvPr>
            <p:cNvSpPr txBox="1"/>
            <p:nvPr/>
          </p:nvSpPr>
          <p:spPr>
            <a:xfrm>
              <a:off x="4757397" y="4319915"/>
              <a:ext cx="1657352" cy="523220"/>
            </a:xfrm>
            <a:prstGeom prst="rect">
              <a:avLst/>
            </a:prstGeom>
            <a:noFill/>
          </p:spPr>
          <p:txBody>
            <a:bodyPr wrap="square" rtlCol="0">
              <a:spAutoFit/>
            </a:bodyPr>
            <a:lstStyle/>
            <a:p>
              <a:r>
                <a:rPr lang="es-AR" sz="2800" b="1" dirty="0">
                  <a:solidFill>
                    <a:srgbClr val="FFFF00"/>
                  </a:solidFill>
                </a:rPr>
                <a:t>Ciencia</a:t>
              </a: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48"/>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xmlns="" id="{E5937A37-0A65-4FF4-8DA6-B7B60456A7C3}"/>
              </a:ext>
            </a:extLst>
          </p:cNvPr>
          <p:cNvSpPr/>
          <p:nvPr/>
        </p:nvSpPr>
        <p:spPr>
          <a:xfrm>
            <a:off x="6240016" y="836712"/>
            <a:ext cx="5822748" cy="4419993"/>
          </a:xfrm>
          <a:prstGeom prst="rect">
            <a:avLst/>
          </a:prstGeom>
        </p:spPr>
        <p:txBody>
          <a:bodyPr wrap="square">
            <a:spAutoFit/>
          </a:bodyPr>
          <a:lstStyle/>
          <a:p>
            <a:pPr algn="just">
              <a:lnSpc>
                <a:spcPct val="107000"/>
              </a:lnSpc>
              <a:spcAft>
                <a:spcPts val="0"/>
              </a:spcAft>
            </a:pPr>
            <a:r>
              <a:rPr lang="es-AR" sz="2200" dirty="0">
                <a:solidFill>
                  <a:srgbClr val="FF33CC"/>
                </a:solidFill>
                <a:latin typeface="Comic Sans MS" panose="030F0702030302020204" pitchFamily="66" charset="0"/>
                <a:ea typeface="Calibri" panose="020F0502020204030204" pitchFamily="34" charset="0"/>
                <a:cs typeface="Calibri" panose="020F0502020204030204" pitchFamily="34" charset="0"/>
              </a:rPr>
              <a:t>NO NECESITAMOS</a:t>
            </a:r>
          </a:p>
          <a:p>
            <a:pPr algn="just">
              <a:lnSpc>
                <a:spcPct val="107000"/>
              </a:lnSpc>
              <a:spcAft>
                <a:spcPts val="0"/>
              </a:spcAft>
            </a:pPr>
            <a:r>
              <a:rPr lang="es-AR" sz="2200" dirty="0">
                <a:solidFill>
                  <a:srgbClr val="FF33CC"/>
                </a:solidFill>
                <a:latin typeface="Comic Sans MS" panose="030F0702030302020204" pitchFamily="66" charset="0"/>
                <a:ea typeface="Calibri" panose="020F0502020204030204" pitchFamily="34" charset="0"/>
                <a:cs typeface="Calibri" panose="020F0502020204030204" pitchFamily="34" charset="0"/>
              </a:rPr>
              <a:t>Románticos nostálgicos </a:t>
            </a:r>
          </a:p>
          <a:p>
            <a:pPr algn="just">
              <a:lnSpc>
                <a:spcPct val="107000"/>
              </a:lnSpc>
              <a:spcAft>
                <a:spcPts val="0"/>
              </a:spcAft>
            </a:pPr>
            <a:r>
              <a:rPr lang="es-AR" sz="2200" dirty="0">
                <a:solidFill>
                  <a:srgbClr val="FF33CC"/>
                </a:solidFill>
                <a:latin typeface="Comic Sans MS" panose="030F0702030302020204" pitchFamily="66" charset="0"/>
                <a:ea typeface="Calibri" panose="020F0502020204030204" pitchFamily="34" charset="0"/>
                <a:cs typeface="Calibri" panose="020F0502020204030204" pitchFamily="34" charset="0"/>
              </a:rPr>
              <a:t>Teóricos escépticos </a:t>
            </a:r>
          </a:p>
          <a:p>
            <a:pPr algn="just">
              <a:lnSpc>
                <a:spcPct val="107000"/>
              </a:lnSpc>
              <a:spcAft>
                <a:spcPts val="0"/>
              </a:spcAft>
            </a:pPr>
            <a:r>
              <a:rPr lang="es-AR" sz="2200" dirty="0">
                <a:solidFill>
                  <a:srgbClr val="FF33CC"/>
                </a:solidFill>
                <a:latin typeface="Comic Sans MS" panose="030F0702030302020204" pitchFamily="66" charset="0"/>
                <a:ea typeface="Calibri" panose="020F0502020204030204" pitchFamily="34" charset="0"/>
                <a:cs typeface="Calibri" panose="020F0502020204030204" pitchFamily="34" charset="0"/>
              </a:rPr>
              <a:t>Engreídos vanidosos </a:t>
            </a:r>
          </a:p>
          <a:p>
            <a:pPr algn="just">
              <a:lnSpc>
                <a:spcPct val="107000"/>
              </a:lnSpc>
              <a:spcAft>
                <a:spcPts val="0"/>
              </a:spcAft>
            </a:pPr>
            <a:endParaRPr lang="es-AR" sz="2200" dirty="0">
              <a:solidFill>
                <a:srgbClr val="FFFFCC"/>
              </a:solidFill>
              <a:latin typeface="Comic Sans MS" panose="030F0702030302020204" pitchFamily="66" charset="0"/>
              <a:ea typeface="Calibri" panose="020F0502020204030204" pitchFamily="34" charset="0"/>
              <a:cs typeface="Calibri" panose="020F0502020204030204" pitchFamily="34" charset="0"/>
            </a:endParaRPr>
          </a:p>
          <a:p>
            <a:pPr algn="just">
              <a:lnSpc>
                <a:spcPct val="107000"/>
              </a:lnSpc>
              <a:spcAft>
                <a:spcPts val="0"/>
              </a:spcAft>
            </a:pPr>
            <a:endParaRPr lang="es-AR" sz="2200" dirty="0">
              <a:solidFill>
                <a:srgbClr val="FFFFCC"/>
              </a:solidFill>
              <a:latin typeface="Comic Sans MS" panose="030F0702030302020204" pitchFamily="66" charset="0"/>
              <a:ea typeface="Calibri" panose="020F0502020204030204" pitchFamily="34" charset="0"/>
              <a:cs typeface="Calibri" panose="020F0502020204030204" pitchFamily="34" charset="0"/>
            </a:endParaRPr>
          </a:p>
          <a:p>
            <a:pPr algn="just">
              <a:lnSpc>
                <a:spcPct val="107000"/>
              </a:lnSpc>
              <a:spcAft>
                <a:spcPts val="0"/>
              </a:spcAft>
            </a:pPr>
            <a:r>
              <a:rPr lang="es-AR" sz="2200" dirty="0">
                <a:solidFill>
                  <a:srgbClr val="66FFFF"/>
                </a:solidFill>
                <a:latin typeface="Comic Sans MS" panose="030F0702030302020204" pitchFamily="66" charset="0"/>
                <a:ea typeface="Calibri" panose="020F0502020204030204" pitchFamily="34" charset="0"/>
                <a:cs typeface="Calibri" panose="020F0502020204030204" pitchFamily="34" charset="0"/>
              </a:rPr>
              <a:t>MAS BIEN UNA SUERTE DE </a:t>
            </a:r>
          </a:p>
          <a:p>
            <a:pPr algn="just">
              <a:lnSpc>
                <a:spcPct val="107000"/>
              </a:lnSpc>
              <a:spcAft>
                <a:spcPts val="0"/>
              </a:spcAft>
            </a:pPr>
            <a:r>
              <a:rPr lang="es-AR" sz="2200" dirty="0">
                <a:solidFill>
                  <a:srgbClr val="66FFFF"/>
                </a:solidFill>
                <a:latin typeface="Comic Sans MS" panose="030F0702030302020204" pitchFamily="66" charset="0"/>
                <a:ea typeface="Calibri" panose="020F0502020204030204" pitchFamily="34" charset="0"/>
                <a:cs typeface="Calibri" panose="020F0502020204030204" pitchFamily="34" charset="0"/>
              </a:rPr>
              <a:t>Pragmático cauteloso, </a:t>
            </a:r>
          </a:p>
          <a:p>
            <a:pPr algn="just">
              <a:lnSpc>
                <a:spcPct val="107000"/>
              </a:lnSpc>
              <a:spcAft>
                <a:spcPts val="0"/>
              </a:spcAft>
            </a:pPr>
            <a:r>
              <a:rPr lang="es-AR" sz="2200" dirty="0">
                <a:solidFill>
                  <a:srgbClr val="66FFFF"/>
                </a:solidFill>
                <a:latin typeface="Comic Sans MS" panose="030F0702030302020204" pitchFamily="66" charset="0"/>
                <a:ea typeface="Calibri" panose="020F0502020204030204" pitchFamily="34" charset="0"/>
                <a:cs typeface="Calibri" panose="020F0502020204030204" pitchFamily="34" charset="0"/>
              </a:rPr>
              <a:t>Consciente de los alcances de nuestro conocimiento y creencias </a:t>
            </a:r>
          </a:p>
          <a:p>
            <a:pPr algn="just">
              <a:lnSpc>
                <a:spcPct val="107000"/>
              </a:lnSpc>
              <a:spcAft>
                <a:spcPts val="0"/>
              </a:spcAft>
            </a:pPr>
            <a:r>
              <a:rPr lang="es-AR" sz="2200" dirty="0">
                <a:solidFill>
                  <a:srgbClr val="66FFFF"/>
                </a:solidFill>
                <a:latin typeface="Comic Sans MS" panose="030F0702030302020204" pitchFamily="66" charset="0"/>
                <a:ea typeface="Calibri" panose="020F0502020204030204" pitchFamily="34" charset="0"/>
                <a:cs typeface="Calibri" panose="020F0502020204030204" pitchFamily="34" charset="0"/>
              </a:rPr>
              <a:t>Abierto a nuevas posibilidades </a:t>
            </a:r>
          </a:p>
          <a:p>
            <a:pPr algn="just">
              <a:lnSpc>
                <a:spcPct val="107000"/>
              </a:lnSpc>
              <a:spcAft>
                <a:spcPts val="0"/>
              </a:spcAft>
            </a:pPr>
            <a:r>
              <a:rPr lang="es-AR" sz="2200" dirty="0">
                <a:solidFill>
                  <a:srgbClr val="66FFFF"/>
                </a:solidFill>
                <a:latin typeface="Comic Sans MS" panose="030F0702030302020204" pitchFamily="66" charset="0"/>
                <a:ea typeface="Calibri" panose="020F0502020204030204" pitchFamily="34" charset="0"/>
                <a:cs typeface="Calibri" panose="020F0502020204030204" pitchFamily="34" charset="0"/>
              </a:rPr>
              <a:t>Atento a visiones “desobedientes”</a:t>
            </a:r>
            <a:endParaRPr lang="es-AR" sz="2200" dirty="0">
              <a:solidFill>
                <a:srgbClr val="66FFFF"/>
              </a:solidFill>
              <a:latin typeface="Comic Sans MS" panose="030F0702030302020204" pitchFamily="66" charset="0"/>
              <a:ea typeface="Calibri" panose="020F0502020204030204" pitchFamily="34" charset="0"/>
              <a:cs typeface="Times New Roman" panose="02020603050405020304" pitchFamily="18" charset="0"/>
            </a:endParaRPr>
          </a:p>
        </p:txBody>
      </p:sp>
      <p:pic>
        <p:nvPicPr>
          <p:cNvPr id="5" name="Picture 3" descr="raton 83">
            <a:extLst>
              <a:ext uri="{FF2B5EF4-FFF2-40B4-BE49-F238E27FC236}">
                <a16:creationId xmlns:a16="http://schemas.microsoft.com/office/drawing/2014/main" xmlns="" id="{24C74DC7-2B34-4337-A3F9-F42B7CD65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36" y="832136"/>
            <a:ext cx="5976664" cy="430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500"/>
                                        <p:tgtEl>
                                          <p:spTgt spid="3">
                                            <p:txEl>
                                              <p:pRg st="1" end="1"/>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up)">
                                      <p:cBhvr>
                                        <p:cTn id="18" dur="500"/>
                                        <p:tgtEl>
                                          <p:spTgt spid="3">
                                            <p:txEl>
                                              <p:pRg st="2" end="2"/>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up)">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up)">
                                      <p:cBhvr>
                                        <p:cTn id="26" dur="500"/>
                                        <p:tgtEl>
                                          <p:spTgt spid="3">
                                            <p:txEl>
                                              <p:pRg st="6" end="6"/>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wipe(up)">
                                      <p:cBhvr>
                                        <p:cTn id="29" dur="500"/>
                                        <p:tgtEl>
                                          <p:spTgt spid="3">
                                            <p:txEl>
                                              <p:pRg st="7" end="7"/>
                                            </p:txEl>
                                          </p:spTgt>
                                        </p:tgtEl>
                                      </p:cBhvr>
                                    </p:animEffect>
                                  </p:childTnLst>
                                </p:cTn>
                              </p:par>
                              <p:par>
                                <p:cTn id="30" presetID="22" presetClass="entr" presetSubtype="1"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up)">
                                      <p:cBhvr>
                                        <p:cTn id="32" dur="500"/>
                                        <p:tgtEl>
                                          <p:spTgt spid="3">
                                            <p:txEl>
                                              <p:pRg st="8" end="8"/>
                                            </p:txEl>
                                          </p:spTgt>
                                        </p:tgtEl>
                                      </p:cBhvr>
                                    </p:animEffect>
                                  </p:childTnLst>
                                </p:cTn>
                              </p:par>
                              <p:par>
                                <p:cTn id="33" presetID="22" presetClass="entr" presetSubtype="1"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wipe(up)">
                                      <p:cBhvr>
                                        <p:cTn id="35" dur="500"/>
                                        <p:tgtEl>
                                          <p:spTgt spid="3">
                                            <p:txEl>
                                              <p:pRg st="9" end="9"/>
                                            </p:txEl>
                                          </p:spTgt>
                                        </p:tgtEl>
                                      </p:cBhvr>
                                    </p:animEffect>
                                  </p:childTnLst>
                                </p:cTn>
                              </p:par>
                              <p:par>
                                <p:cTn id="36" presetID="22" presetClass="entr" presetSubtype="1"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wipe(up)">
                                      <p:cBhvr>
                                        <p:cTn id="3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1934</TotalTime>
  <Words>2147</Words>
  <Application>Microsoft Office PowerPoint</Application>
  <PresentationFormat>Personalizado</PresentationFormat>
  <Paragraphs>219</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Diseño predeterminado</vt:lpstr>
      <vt:lpstr>Presentación de PowerPoint</vt:lpstr>
      <vt:lpstr>Salud</vt:lpstr>
      <vt:lpstr>Enfermedad, dolencia, malestar </vt:lpstr>
      <vt:lpstr>El “core” de la Medicina</vt:lpstr>
      <vt:lpstr>Algunas cuestiones sobre la práctica (Alasdair MacIntyre)</vt:lpstr>
      <vt:lpstr>Presentación de PowerPoint</vt:lpstr>
      <vt:lpstr>Presentación de PowerPoint</vt:lpstr>
      <vt:lpstr>Presentación de PowerPoint</vt:lpstr>
      <vt:lpstr>Características del Conocimiento Científico</vt:lpstr>
      <vt:lpstr>Decisión: ¿modificar los eventos de la enfermedad?</vt:lpstr>
      <vt:lpstr>Presentación de PowerPoint</vt:lpstr>
      <vt:lpstr>¿Medicina una “ciencia” independiente? </vt:lpstr>
      <vt:lpstr>Otras cercanías</vt:lpstr>
      <vt:lpstr>Contribuciones del conocimiento a la práctica médica  (tópicos generales tentativos) </vt:lpstr>
      <vt:lpstr>COVID19 – Epi demos</vt:lpstr>
      <vt:lpstr> Evaluación de pruebas diagnósticas: La realidad se revela en la medida que poseemos instrumentos conceptuales y las herramientas capaces de aprehenderla </vt:lpstr>
      <vt:lpstr>Intervenciones: Qué, Cómo, Cuándo, Dónde</vt:lpstr>
      <vt:lpstr>Presentación de PowerPoint</vt:lpstr>
      <vt:lpstr>Presentación de PowerPoint</vt:lpstr>
      <vt:lpstr>Presentación de PowerPoint</vt:lpstr>
      <vt:lpstr>Construcción de la evidencia (video = ver)</vt:lpstr>
      <vt:lpstr>¿Lasciate ogni speranza? Mai</vt:lpstr>
      <vt:lpstr> Cuidar, aun cuando el objetivo de la salud no es alcanzable </vt:lpstr>
      <vt:lpstr>Fenomenología del Razonamiento Clínico</vt:lpstr>
      <vt:lpstr>Facetas de la Medicina</vt:lpstr>
      <vt:lpstr>Presentación de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Conocer y saber</dc:title>
  <dc:creator>.</dc:creator>
  <cp:lastModifiedBy>Viviana Moreno</cp:lastModifiedBy>
  <cp:revision>476</cp:revision>
  <dcterms:created xsi:type="dcterms:W3CDTF">2013-02-11T20:19:58Z</dcterms:created>
  <dcterms:modified xsi:type="dcterms:W3CDTF">2020-07-06T14:10:10Z</dcterms:modified>
</cp:coreProperties>
</file>